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72" r:id="rId21"/>
    <p:sldId id="273" r:id="rId22"/>
    <p:sldId id="274" r:id="rId23"/>
  </p:sldIdLst>
  <p:sldSz cx="12192000" cy="6858000"/>
  <p:notesSz cx="7103745" cy="1023429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4023812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481584" y="1279287"/>
            <a:ext cx="6140577" cy="345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/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1:notes"/>
          <p:cNvSpPr txBox="1"/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bcd634bfe_10_23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4bcd634bfe_10_23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g4bcd634bfe_10_23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bcd634bfe_10_32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4bcd634bfe_10_32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05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图中明显可以看出，http服务占比超过了一半，再加上其他的http类的服务，总数远高于安全性比较高、现在普遍比较提倡使用的https。</a:t>
            </a:r>
            <a:endParaRPr lang="zh-CN" sz="105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342" name="Google Shape;342;g4bcd634bfe_10_32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bcd634bfe_10_41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4bcd634bfe_10_41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105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ftp和ftp-data加起来超过了90%，而采用加密传输的ftps、rsftp则只有零星的一点。</a:t>
            </a:r>
            <a:endParaRPr sz="105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105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由此可见，尽管服务种类非常丰富，但存在比较多的问题，比如http、ftp的服务种类大多比较陈旧，可能带来潜在的安全问题。</a:t>
            </a:r>
            <a:endParaRPr sz="105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349" name="Google Shape;349;g4bcd634bfe_10_41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bcd634bfe_17_6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4bcd634bfe_17_6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105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openssh占据了统治地位，但是大部分 openssh 版本比较老旧，可能带来安全隐患</a:t>
            </a:r>
            <a:endParaRPr sz="105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356" name="Google Shape;356;g4bcd634bfe_17_6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bcd634bfe_10_48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4bcd634bfe_10_48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图中是去掉了两个有1000多个端口的异常ip之后，ip的端口数的柱状图。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63" name="Google Shape;363;g4bcd634bfe_10_48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bcd634bfe_13_2:notes"/>
          <p:cNvSpPr/>
          <p:nvPr>
            <p:ph type="sldImg" idx="2"/>
          </p:nvPr>
        </p:nvSpPr>
        <p:spPr>
          <a:xfrm>
            <a:off x="481584" y="1279287"/>
            <a:ext cx="6140700" cy="345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bcd634bfe_13_2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5275" algn="just" rtl="0">
              <a:spcBef>
                <a:spcPts val="0"/>
              </a:spcBef>
              <a:spcAft>
                <a:spcPts val="0"/>
              </a:spcAft>
              <a:buSzPts val="1050"/>
              <a:buFont typeface="等线" panose="02010600030101010101" charset="-122"/>
              <a:buAutoNum type="arabicPeriod"/>
            </a:pPr>
            <a:r>
              <a:rPr lang="zh-CN" sz="105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由此可见，清华校内的资源比较富足，从端口的角度看，空闲比例相当高。</a:t>
            </a:r>
            <a:endParaRPr sz="105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457200" lvl="0" indent="-295275" algn="just" rtl="0">
              <a:spcBef>
                <a:spcPts val="0"/>
              </a:spcBef>
              <a:spcAft>
                <a:spcPts val="0"/>
              </a:spcAft>
              <a:buSzPts val="1050"/>
              <a:buFont typeface="等线" panose="02010600030101010101" charset="-122"/>
              <a:buAutoNum type="arabicPeriod"/>
            </a:pPr>
            <a:endParaRPr sz="105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457200" lvl="0" indent="-295275" algn="just" rtl="0">
              <a:spcBef>
                <a:spcPts val="0"/>
              </a:spcBef>
              <a:spcAft>
                <a:spcPts val="0"/>
              </a:spcAft>
              <a:buSzPts val="1050"/>
              <a:buFont typeface="等线" panose="02010600030101010101" charset="-122"/>
              <a:buAutoNum type="arabicPeriod"/>
            </a:pPr>
            <a:r>
              <a:rPr lang="zh-CN" sz="105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这一段对应分布在号数大于等于14的紫荆公寓。那一片是W楼博士生宿舍。我们推测，可能是博士生时常需要在实验室远程登录放在宿舍的台式机，所以telnet和snmp格外地多。</a:t>
            </a:r>
            <a:endParaRPr sz="2400">
              <a:solidFill>
                <a:srgbClr val="7F7F7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1" name="Google Shape;371;g4bcd634bfe_13_2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bcd634bfe_0_30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4bcd634bfe_0_30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如何高效的获得类似的信息？解决方案！</a:t>
            </a:r>
            <a:endParaRPr lang="zh-CN"/>
          </a:p>
        </p:txBody>
      </p:sp>
      <p:sp>
        <p:nvSpPr>
          <p:cNvPr id="378" name="Google Shape;378;g4bcd634bfe_0_30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bcf8f8064_0_0:notes"/>
          <p:cNvSpPr/>
          <p:nvPr>
            <p:ph type="sldImg" idx="2"/>
          </p:nvPr>
        </p:nvSpPr>
        <p:spPr>
          <a:xfrm>
            <a:off x="481584" y="1279287"/>
            <a:ext cx="6140700" cy="345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bcf8f8064_0_0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5" name="Google Shape;385;g4bcf8f8064_0_0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bcd634bfe_0_24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4bcd634bfe_0_24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3" name="Google Shape;393;g4bcd634bfe_0_24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:notes"/>
          <p:cNvSpPr/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6:notes"/>
          <p:cNvSpPr txBox="1"/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0" name="Google Shape;400;p6:notes"/>
          <p:cNvSpPr txBox="1"/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2:notes"/>
          <p:cNvSpPr txBox="1"/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2:notes"/>
          <p:cNvSpPr txBox="1"/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/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:notes"/>
          <p:cNvSpPr txBox="1"/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3" name="Google Shape;283;p3:notes"/>
          <p:cNvSpPr txBox="1"/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:notes"/>
          <p:cNvSpPr/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4:notes"/>
          <p:cNvSpPr txBox="1"/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4:notes"/>
          <p:cNvSpPr txBox="1"/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:notes"/>
          <p:cNvSpPr/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5:notes"/>
          <p:cNvSpPr txBox="1"/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5:notes"/>
          <p:cNvSpPr txBox="1"/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bcd634bfe_0_0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4bcd634bfe_0_0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" name="Google Shape;305;g4bcd634bfe_0_0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bcd634bfe_0_17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4bcd634bfe_0_17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g4bcd634bfe_0_17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bcd634bfe_0_8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4bcd634bfe_0_8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05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过滤掉出现次数不超过50次的服务</a:t>
            </a:r>
            <a:endParaRPr lang="zh-CN" sz="105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320" name="Google Shape;320;g4bcd634bfe_0_8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bcd634bfe_10_6:notes"/>
          <p:cNvSpPr/>
          <p:nvPr>
            <p:ph type="sldImg" idx="2"/>
          </p:nvPr>
        </p:nvSpPr>
        <p:spPr>
          <a:xfrm>
            <a:off x="481013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4bcd634bfe_10_6:notes"/>
          <p:cNvSpPr txBox="1"/>
          <p:nvPr>
            <p:ph type="body" idx="1"/>
          </p:nvPr>
        </p:nvSpPr>
        <p:spPr>
          <a:xfrm>
            <a:off x="710375" y="4925254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g4bcd634bfe_10_6:notes"/>
          <p:cNvSpPr txBox="1"/>
          <p:nvPr>
            <p:ph type="sldNum" idx="12"/>
          </p:nvPr>
        </p:nvSpPr>
        <p:spPr>
          <a:xfrm>
            <a:off x="4023812" y="9720804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535812">
            <a:off x="1083066" y="1169940"/>
            <a:ext cx="952356" cy="123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842872">
            <a:off x="4705209" y="929090"/>
            <a:ext cx="485192" cy="49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842872">
            <a:off x="3710196" y="1801348"/>
            <a:ext cx="253668" cy="25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674765">
            <a:off x="464408" y="860749"/>
            <a:ext cx="365982" cy="3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95097" y="2758172"/>
            <a:ext cx="4171696" cy="344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>
            <a:off x="6031420" y="5587989"/>
            <a:ext cx="5686045" cy="926432"/>
          </a:xfrm>
          <a:custGeom>
            <a:avLst/>
            <a:gdLst/>
            <a:ahLst/>
            <a:cxnLst/>
            <a:rect l="l" t="t" r="r" b="b"/>
            <a:pathLst>
              <a:path w="3898232" h="926432" extrusionOk="0">
                <a:moveTo>
                  <a:pt x="0" y="0"/>
                </a:moveTo>
                <a:cubicBezTo>
                  <a:pt x="1022684" y="49129"/>
                  <a:pt x="2045369" y="98259"/>
                  <a:pt x="2695074" y="252664"/>
                </a:cubicBezTo>
                <a:cubicBezTo>
                  <a:pt x="3344779" y="407069"/>
                  <a:pt x="3753853" y="828174"/>
                  <a:pt x="3898232" y="92643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29494" y="5764835"/>
            <a:ext cx="1153206" cy="749586"/>
          </a:xfrm>
          <a:custGeom>
            <a:avLst/>
            <a:gdLst/>
            <a:ahLst/>
            <a:cxnLst/>
            <a:rect l="l" t="t" r="r" b="b"/>
            <a:pathLst>
              <a:path w="3425902" h="749586" extrusionOk="0">
                <a:moveTo>
                  <a:pt x="58587" y="737736"/>
                </a:moveTo>
                <a:cubicBezTo>
                  <a:pt x="1739" y="752250"/>
                  <a:pt x="-55108" y="766765"/>
                  <a:pt x="102130" y="694194"/>
                </a:cubicBezTo>
                <a:cubicBezTo>
                  <a:pt x="259368" y="621623"/>
                  <a:pt x="515787" y="413584"/>
                  <a:pt x="1002016" y="302308"/>
                </a:cubicBezTo>
                <a:cubicBezTo>
                  <a:pt x="1488245" y="191032"/>
                  <a:pt x="2615521" y="72498"/>
                  <a:pt x="3019502" y="26536"/>
                </a:cubicBezTo>
                <a:cubicBezTo>
                  <a:pt x="3423483" y="-19426"/>
                  <a:pt x="3424692" y="3555"/>
                  <a:pt x="3425902" y="26536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666368">
            <a:off x="585532" y="3632083"/>
            <a:ext cx="383042" cy="429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6301295" y="3483899"/>
            <a:ext cx="4889500" cy="50800"/>
          </a:xfrm>
          <a:custGeom>
            <a:avLst/>
            <a:gdLst/>
            <a:ahLst/>
            <a:cxnLst/>
            <a:rect l="l" t="t" r="r" b="b"/>
            <a:pathLst>
              <a:path w="4889500" h="50800" extrusionOk="0">
                <a:moveTo>
                  <a:pt x="0" y="50800"/>
                </a:moveTo>
                <a:cubicBezTo>
                  <a:pt x="97367" y="46567"/>
                  <a:pt x="194857" y="44583"/>
                  <a:pt x="292100" y="38100"/>
                </a:cubicBezTo>
                <a:cubicBezTo>
                  <a:pt x="321968" y="36109"/>
                  <a:pt x="351068" y="25785"/>
                  <a:pt x="381000" y="25400"/>
                </a:cubicBezTo>
                <a:lnTo>
                  <a:pt x="4889500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6212113" y="2150841"/>
            <a:ext cx="4889500" cy="50800"/>
          </a:xfrm>
          <a:custGeom>
            <a:avLst/>
            <a:gdLst/>
            <a:ahLst/>
            <a:cxnLst/>
            <a:rect l="l" t="t" r="r" b="b"/>
            <a:pathLst>
              <a:path w="4889500" h="50800" extrusionOk="0">
                <a:moveTo>
                  <a:pt x="0" y="50800"/>
                </a:moveTo>
                <a:cubicBezTo>
                  <a:pt x="97367" y="46567"/>
                  <a:pt x="194857" y="44583"/>
                  <a:pt x="292100" y="38100"/>
                </a:cubicBezTo>
                <a:cubicBezTo>
                  <a:pt x="321968" y="36109"/>
                  <a:pt x="351068" y="25785"/>
                  <a:pt x="381000" y="25400"/>
                </a:cubicBezTo>
                <a:lnTo>
                  <a:pt x="4889500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26;p2"/>
          <p:cNvSpPr txBox="1"/>
          <p:nvPr>
            <p:ph type="ctrTitle"/>
          </p:nvPr>
        </p:nvSpPr>
        <p:spPr>
          <a:xfrm>
            <a:off x="5867400" y="2268980"/>
            <a:ext cx="5486400" cy="11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 panose="020B0604020202020204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type="subTitle" idx="1"/>
          </p:nvPr>
        </p:nvSpPr>
        <p:spPr>
          <a:xfrm>
            <a:off x="5867400" y="3657836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>
  <p:cSld name="内容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106" name="Google Shape;106;p11"/>
          <p:cNvSpPr txBox="1"/>
          <p:nvPr>
            <p:ph type="body" idx="1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3666897" y="4311049"/>
            <a:ext cx="4889500" cy="50800"/>
          </a:xfrm>
          <a:custGeom>
            <a:avLst/>
            <a:gdLst/>
            <a:ahLst/>
            <a:cxnLst/>
            <a:rect l="l" t="t" r="r" b="b"/>
            <a:pathLst>
              <a:path w="4889500" h="50800" extrusionOk="0">
                <a:moveTo>
                  <a:pt x="0" y="50800"/>
                </a:moveTo>
                <a:cubicBezTo>
                  <a:pt x="97367" y="46567"/>
                  <a:pt x="194857" y="44583"/>
                  <a:pt x="292100" y="38100"/>
                </a:cubicBezTo>
                <a:cubicBezTo>
                  <a:pt x="321968" y="36109"/>
                  <a:pt x="351068" y="25785"/>
                  <a:pt x="381000" y="25400"/>
                </a:cubicBezTo>
                <a:lnTo>
                  <a:pt x="4889500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3666897" y="2512686"/>
            <a:ext cx="4889500" cy="50800"/>
          </a:xfrm>
          <a:custGeom>
            <a:avLst/>
            <a:gdLst/>
            <a:ahLst/>
            <a:cxnLst/>
            <a:rect l="l" t="t" r="r" b="b"/>
            <a:pathLst>
              <a:path w="4889500" h="50800" extrusionOk="0">
                <a:moveTo>
                  <a:pt x="0" y="50800"/>
                </a:moveTo>
                <a:cubicBezTo>
                  <a:pt x="97367" y="46567"/>
                  <a:pt x="194857" y="44583"/>
                  <a:pt x="292100" y="38100"/>
                </a:cubicBezTo>
                <a:cubicBezTo>
                  <a:pt x="321968" y="36109"/>
                  <a:pt x="351068" y="25785"/>
                  <a:pt x="381000" y="25400"/>
                </a:cubicBezTo>
                <a:lnTo>
                  <a:pt x="4889500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535812">
            <a:off x="1083066" y="1169940"/>
            <a:ext cx="952356" cy="123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842872">
            <a:off x="4705209" y="732135"/>
            <a:ext cx="485192" cy="49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842872">
            <a:off x="3710196" y="1604393"/>
            <a:ext cx="253668" cy="25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674765">
            <a:off x="464408" y="860749"/>
            <a:ext cx="365982" cy="3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666368">
            <a:off x="585532" y="3632083"/>
            <a:ext cx="383042" cy="42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842872">
            <a:off x="10766151" y="3248153"/>
            <a:ext cx="485192" cy="49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842872">
            <a:off x="9771138" y="4120411"/>
            <a:ext cx="253668" cy="25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666368">
            <a:off x="10751038" y="5608246"/>
            <a:ext cx="383042" cy="42944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/>
          <p:nvPr>
            <p:ph type="title"/>
          </p:nvPr>
        </p:nvSpPr>
        <p:spPr>
          <a:xfrm>
            <a:off x="3282676" y="3423943"/>
            <a:ext cx="5626648" cy="75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type="body" idx="1"/>
          </p:nvPr>
        </p:nvSpPr>
        <p:spPr>
          <a:xfrm>
            <a:off x="3282676" y="2577827"/>
            <a:ext cx="5626648" cy="75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 b="1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535812">
            <a:off x="1083066" y="1169940"/>
            <a:ext cx="952356" cy="123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842872">
            <a:off x="4705209" y="929090"/>
            <a:ext cx="485192" cy="49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842872">
            <a:off x="3710196" y="1801348"/>
            <a:ext cx="253668" cy="25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674765">
            <a:off x="464408" y="860749"/>
            <a:ext cx="365982" cy="3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95097" y="2758172"/>
            <a:ext cx="4171696" cy="344640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/>
          <p:nvPr/>
        </p:nvSpPr>
        <p:spPr>
          <a:xfrm>
            <a:off x="6031420" y="5587989"/>
            <a:ext cx="5686045" cy="926432"/>
          </a:xfrm>
          <a:custGeom>
            <a:avLst/>
            <a:gdLst/>
            <a:ahLst/>
            <a:cxnLst/>
            <a:rect l="l" t="t" r="r" b="b"/>
            <a:pathLst>
              <a:path w="3898232" h="926432" extrusionOk="0">
                <a:moveTo>
                  <a:pt x="0" y="0"/>
                </a:moveTo>
                <a:cubicBezTo>
                  <a:pt x="1022684" y="49129"/>
                  <a:pt x="2045369" y="98259"/>
                  <a:pt x="2695074" y="252664"/>
                </a:cubicBezTo>
                <a:cubicBezTo>
                  <a:pt x="3344779" y="407069"/>
                  <a:pt x="3753853" y="828174"/>
                  <a:pt x="3898232" y="92643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129494" y="5764835"/>
            <a:ext cx="1153206" cy="749586"/>
          </a:xfrm>
          <a:custGeom>
            <a:avLst/>
            <a:gdLst/>
            <a:ahLst/>
            <a:cxnLst/>
            <a:rect l="l" t="t" r="r" b="b"/>
            <a:pathLst>
              <a:path w="3425902" h="749586" extrusionOk="0">
                <a:moveTo>
                  <a:pt x="58587" y="737736"/>
                </a:moveTo>
                <a:cubicBezTo>
                  <a:pt x="1739" y="752250"/>
                  <a:pt x="-55108" y="766765"/>
                  <a:pt x="102130" y="694194"/>
                </a:cubicBezTo>
                <a:cubicBezTo>
                  <a:pt x="259368" y="621623"/>
                  <a:pt x="515787" y="413584"/>
                  <a:pt x="1002016" y="302308"/>
                </a:cubicBezTo>
                <a:cubicBezTo>
                  <a:pt x="1488245" y="191032"/>
                  <a:pt x="2615521" y="72498"/>
                  <a:pt x="3019502" y="26536"/>
                </a:cubicBezTo>
                <a:cubicBezTo>
                  <a:pt x="3423483" y="-19426"/>
                  <a:pt x="3424692" y="3555"/>
                  <a:pt x="3425902" y="26536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666368">
            <a:off x="585532" y="3632083"/>
            <a:ext cx="383042" cy="42944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6301295" y="3483899"/>
            <a:ext cx="4889500" cy="50800"/>
          </a:xfrm>
          <a:custGeom>
            <a:avLst/>
            <a:gdLst/>
            <a:ahLst/>
            <a:cxnLst/>
            <a:rect l="l" t="t" r="r" b="b"/>
            <a:pathLst>
              <a:path w="4889500" h="50800" extrusionOk="0">
                <a:moveTo>
                  <a:pt x="0" y="50800"/>
                </a:moveTo>
                <a:cubicBezTo>
                  <a:pt x="97367" y="46567"/>
                  <a:pt x="194857" y="44583"/>
                  <a:pt x="292100" y="38100"/>
                </a:cubicBezTo>
                <a:cubicBezTo>
                  <a:pt x="321968" y="36109"/>
                  <a:pt x="351068" y="25785"/>
                  <a:pt x="381000" y="25400"/>
                </a:cubicBezTo>
                <a:lnTo>
                  <a:pt x="4889500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6212113" y="2150841"/>
            <a:ext cx="4889500" cy="50800"/>
          </a:xfrm>
          <a:custGeom>
            <a:avLst/>
            <a:gdLst/>
            <a:ahLst/>
            <a:cxnLst/>
            <a:rect l="l" t="t" r="r" b="b"/>
            <a:pathLst>
              <a:path w="4889500" h="50800" extrusionOk="0">
                <a:moveTo>
                  <a:pt x="0" y="50800"/>
                </a:moveTo>
                <a:cubicBezTo>
                  <a:pt x="97367" y="46567"/>
                  <a:pt x="194857" y="44583"/>
                  <a:pt x="292100" y="38100"/>
                </a:cubicBezTo>
                <a:cubicBezTo>
                  <a:pt x="321968" y="36109"/>
                  <a:pt x="351068" y="25785"/>
                  <a:pt x="381000" y="25400"/>
                </a:cubicBezTo>
                <a:lnTo>
                  <a:pt x="4889500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6106605" y="2169891"/>
            <a:ext cx="5160390" cy="1341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 panose="020B0604020202020204"/>
              <a:buNone/>
              <a:defRPr sz="5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72" name="Google Shape;72;p6"/>
          <p:cNvSpPr txBox="1"/>
          <p:nvPr>
            <p:ph type="body" idx="1"/>
          </p:nvPr>
        </p:nvSpPr>
        <p:spPr>
          <a:xfrm>
            <a:off x="6096000" y="3656013"/>
            <a:ext cx="5170488" cy="35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83" name="Google Shape;83;p8"/>
          <p:cNvSpPr txBox="1"/>
          <p:nvPr>
            <p:ph type="body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type="body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85" name="Google Shape;85;p8"/>
          <p:cNvSpPr txBox="1"/>
          <p:nvPr>
            <p:ph type="body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>
            <p:ph type="title"/>
          </p:nvPr>
        </p:nvSpPr>
        <p:spPr>
          <a:xfrm>
            <a:off x="839787" y="4572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 panose="020B0604020202020204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/>
          <p:nvPr>
            <p:ph type="pic" idx="2"/>
          </p:nvPr>
        </p:nvSpPr>
        <p:spPr>
          <a:xfrm>
            <a:off x="5184000" y="457200"/>
            <a:ext cx="6170400" cy="548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type="body" idx="1"/>
          </p:nvPr>
        </p:nvSpPr>
        <p:spPr>
          <a:xfrm>
            <a:off x="839787" y="212997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与文本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 rot="5400000">
            <a:off x="7683223" y="2506386"/>
            <a:ext cx="5811838" cy="152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 panose="020B0604020202020204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type="body" idx="1"/>
          </p:nvPr>
        </p:nvSpPr>
        <p:spPr>
          <a:xfrm rot="5400000">
            <a:off x="2372260" y="-1168935"/>
            <a:ext cx="5811838" cy="887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2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type="ctrTitle"/>
          </p:nvPr>
        </p:nvSpPr>
        <p:spPr>
          <a:xfrm>
            <a:off x="5867400" y="2268980"/>
            <a:ext cx="5486400" cy="11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 panose="020B0604020202020204"/>
              <a:buNone/>
            </a:pPr>
            <a:r>
              <a:rPr lang="zh-CN"/>
              <a:t>多功能</a:t>
            </a:r>
            <a:r>
              <a:rPr lang="en-US" altLang="zh-CN"/>
              <a:t>IP</a:t>
            </a:r>
            <a:r>
              <a:rPr lang="zh-CN" altLang="en-US">
                <a:ea typeface="宋体" panose="02010600030101010101" pitchFamily="2" charset="-122"/>
              </a:rPr>
              <a:t>搜索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3" name="Google Shape;113;p12"/>
          <p:cNvSpPr txBox="1"/>
          <p:nvPr>
            <p:ph type="subTitle" idx="1"/>
          </p:nvPr>
        </p:nvSpPr>
        <p:spPr>
          <a:xfrm>
            <a:off x="5867400" y="3657836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zh-CN"/>
              <a:t>嵇天颖 禹含 张子薇</a:t>
            </a:r>
            <a:endParaRPr 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版本问题——HTTP类</a:t>
            </a:r>
            <a:endParaRPr lang="zh-CN"/>
          </a:p>
        </p:txBody>
      </p:sp>
      <p:pic>
        <p:nvPicPr>
          <p:cNvPr id="338" name="Google Shape;338;p21" descr="G:\大二上ver2\计算机网络管理\课程大作业\network_manage_bigwork\network_manage_bigwork\Project\data_process\https类端口数量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66788" y="1499425"/>
            <a:ext cx="8658425" cy="53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版本问题——HTTP类</a:t>
            </a:r>
            <a:endParaRPr lang="zh-CN"/>
          </a:p>
        </p:txBody>
      </p:sp>
      <p:pic>
        <p:nvPicPr>
          <p:cNvPr id="345" name="Google Shape;345;p22" descr="G:\大二上ver2\计算机网络管理\课程大作业\network_manage_bigwork\network_manage_bigwork\Project\data_process\http类端口数量（含https）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21011" y="1523538"/>
            <a:ext cx="8616778" cy="53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版本问题——FTP类</a:t>
            </a:r>
            <a:endParaRPr lang="zh-CN"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81001" y="1409250"/>
            <a:ext cx="7453724" cy="552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SSH 服务</a:t>
            </a:r>
            <a:endParaRPr lang="zh-CN"/>
          </a:p>
        </p:txBody>
      </p:sp>
      <p:pic>
        <p:nvPicPr>
          <p:cNvPr id="359" name="Google Shape;359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95050" y="1268175"/>
            <a:ext cx="7759025" cy="57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网络设备空闲程度</a:t>
            </a:r>
            <a:endParaRPr lang="zh-CN"/>
          </a:p>
        </p:txBody>
      </p:sp>
      <p:sp>
        <p:nvSpPr>
          <p:cNvPr id="366" name="Google Shape;366;p25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CN"/>
            </a:br>
            <a:endParaRPr lang="zh-CN"/>
          </a:p>
          <a:p>
            <a:pPr marL="68580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</a:p>
        </p:txBody>
      </p:sp>
      <p:pic>
        <p:nvPicPr>
          <p:cNvPr id="367" name="Google Shape;367;p25" descr="G:\大二上ver2\计算机网络管理\课程大作业\network_manage_bigwork\network_manage_bigwork\Project\data_process\各ip端口数量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0175" y="1517088"/>
            <a:ext cx="10751650" cy="49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6" descr="G:\大二上ver2\计算机网络管理\课程大作业\network_manage_bigwork\network_manage_bigwork\Project\data_process\各ip端口数量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2450" y="391400"/>
            <a:ext cx="8367099" cy="38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6"/>
          <p:cNvSpPr txBox="1"/>
          <p:nvPr>
            <p:ph type="body" idx="1"/>
          </p:nvPr>
        </p:nvSpPr>
        <p:spPr>
          <a:xfrm>
            <a:off x="1295400" y="45837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/>
              <a:buChar char="•"/>
            </a:pPr>
            <a:r>
              <a:rPr lang="zh-CN"/>
              <a:t>端口数量集中在5个以内，超过10个端口的ip十分稀少。</a:t>
            </a:r>
            <a:endParaRPr lang="zh-CN"/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/>
              <a:buChar char="•"/>
            </a:pPr>
            <a:r>
              <a:rPr lang="zh-CN"/>
              <a:t>开放数量最多的是2个，基本上都是telnet和snmp</a:t>
            </a:r>
            <a:endParaRPr lang="zh-CN"/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/>
              <a:buChar char="•"/>
            </a:pPr>
            <a:r>
              <a:rPr lang="zh-CN"/>
              <a:t>Ip绝大部分分布在59.66.200.0-59.66.250.255范围内？W楼博士生宿舍！</a:t>
            </a:r>
            <a:endParaRPr lang="zh-CN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CN"/>
            </a:br>
            <a:endParaRPr lang="zh-CN"/>
          </a:p>
          <a:p>
            <a:pPr marL="68580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3282676" y="3423943"/>
            <a:ext cx="56265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 panose="020B0604020202020204"/>
              <a:buNone/>
            </a:pPr>
            <a:r>
              <a:rPr lang="zh-CN" sz="3600"/>
              <a:t>DEMO演示</a:t>
            </a:r>
            <a:endParaRPr sz="3600"/>
          </a:p>
        </p:txBody>
      </p:sp>
      <p:sp>
        <p:nvSpPr>
          <p:cNvPr id="381" name="Google Shape;381;p27"/>
          <p:cNvSpPr txBox="1"/>
          <p:nvPr>
            <p:ph type="body" idx="1"/>
          </p:nvPr>
        </p:nvSpPr>
        <p:spPr>
          <a:xfrm>
            <a:off x="3282676" y="2577827"/>
            <a:ext cx="56265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</a:pPr>
            <a:r>
              <a:rPr lang="zh-CN" sz="3700"/>
              <a:t>PART 03</a:t>
            </a:r>
            <a:endParaRPr lang="zh-CN"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" name="Google Shape;389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46550" y="0"/>
            <a:ext cx="76989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yVideo_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20320" y="17780"/>
            <a:ext cx="12233910" cy="684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 txBox="1"/>
          <p:nvPr>
            <p:ph type="title"/>
          </p:nvPr>
        </p:nvSpPr>
        <p:spPr>
          <a:xfrm>
            <a:off x="3282676" y="3423943"/>
            <a:ext cx="56265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 panose="020B0604020202020204"/>
              <a:buNone/>
            </a:pPr>
            <a:r>
              <a:rPr lang="zh-CN" sz="3600"/>
              <a:t>Q &amp; A</a:t>
            </a:r>
            <a:endParaRPr sz="3600"/>
          </a:p>
        </p:txBody>
      </p:sp>
      <p:sp>
        <p:nvSpPr>
          <p:cNvPr id="396" name="Google Shape;396;p29"/>
          <p:cNvSpPr txBox="1"/>
          <p:nvPr>
            <p:ph type="body" idx="1"/>
          </p:nvPr>
        </p:nvSpPr>
        <p:spPr>
          <a:xfrm>
            <a:off x="3282676" y="2577827"/>
            <a:ext cx="56265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</a:pPr>
            <a:r>
              <a:rPr lang="zh-CN" sz="3700"/>
              <a:t>PART 04</a:t>
            </a:r>
            <a:endParaRPr lang="zh-CN"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3"/>
          <p:cNvGrpSpPr/>
          <p:nvPr/>
        </p:nvGrpSpPr>
        <p:grpSpPr>
          <a:xfrm>
            <a:off x="1820093" y="1987378"/>
            <a:ext cx="2327774" cy="3958147"/>
            <a:chOff x="2484439" y="925513"/>
            <a:chExt cx="655390" cy="1114425"/>
          </a:xfrm>
        </p:grpSpPr>
        <p:sp>
          <p:nvSpPr>
            <p:cNvPr id="120" name="Google Shape;120;p13"/>
            <p:cNvSpPr/>
            <p:nvPr/>
          </p:nvSpPr>
          <p:spPr>
            <a:xfrm>
              <a:off x="2586039" y="1216026"/>
              <a:ext cx="220663" cy="215900"/>
            </a:xfrm>
            <a:custGeom>
              <a:avLst/>
              <a:gdLst/>
              <a:ahLst/>
              <a:cxnLst/>
              <a:rect l="l" t="t" r="r" b="b"/>
              <a:pathLst>
                <a:path w="127" h="124" extrusionOk="0">
                  <a:moveTo>
                    <a:pt x="0" y="62"/>
                  </a:moveTo>
                  <a:cubicBezTo>
                    <a:pt x="0" y="28"/>
                    <a:pt x="29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9" y="0"/>
                    <a:pt x="127" y="28"/>
                    <a:pt x="127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7" y="97"/>
                    <a:pt x="99" y="124"/>
                    <a:pt x="64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29" y="124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4"/>
                    <a:pt x="31" y="120"/>
                    <a:pt x="64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96" y="120"/>
                    <a:pt x="123" y="94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3" y="30"/>
                    <a:pt x="96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31" y="4"/>
                    <a:pt x="4" y="30"/>
                    <a:pt x="4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582864" y="1211263"/>
              <a:ext cx="228600" cy="223838"/>
            </a:xfrm>
            <a:custGeom>
              <a:avLst/>
              <a:gdLst/>
              <a:ahLst/>
              <a:cxnLst/>
              <a:rect l="l" t="t" r="r" b="b"/>
              <a:pathLst>
                <a:path w="131" h="128" extrusionOk="0">
                  <a:moveTo>
                    <a:pt x="0" y="64"/>
                  </a:moveTo>
                  <a:cubicBezTo>
                    <a:pt x="0" y="29"/>
                    <a:pt x="30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02" y="0"/>
                    <a:pt x="131" y="29"/>
                    <a:pt x="131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100"/>
                    <a:pt x="102" y="128"/>
                    <a:pt x="66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30" y="128"/>
                    <a:pt x="0" y="100"/>
                    <a:pt x="0" y="64"/>
                  </a:cubicBezTo>
                  <a:close/>
                  <a:moveTo>
                    <a:pt x="66" y="124"/>
                  </a:moveTo>
                  <a:cubicBezTo>
                    <a:pt x="67" y="124"/>
                    <a:pt x="69" y="124"/>
                    <a:pt x="70" y="124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69" y="124"/>
                    <a:pt x="67" y="124"/>
                    <a:pt x="66" y="124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4" y="124"/>
                    <a:pt x="63" y="124"/>
                    <a:pt x="61" y="124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3" y="124"/>
                    <a:pt x="64" y="124"/>
                    <a:pt x="66" y="124"/>
                  </a:cubicBezTo>
                  <a:close/>
                  <a:moveTo>
                    <a:pt x="66" y="120"/>
                  </a:moveTo>
                  <a:cubicBezTo>
                    <a:pt x="97" y="120"/>
                    <a:pt x="123" y="95"/>
                    <a:pt x="123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33"/>
                    <a:pt x="97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34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4" y="120"/>
                    <a:pt x="66" y="120"/>
                  </a:cubicBezTo>
                  <a:close/>
                  <a:moveTo>
                    <a:pt x="4" y="64"/>
                  </a:moveTo>
                  <a:cubicBezTo>
                    <a:pt x="4" y="82"/>
                    <a:pt x="12" y="97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12" y="97"/>
                    <a:pt x="4" y="82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lose/>
                  <a:moveTo>
                    <a:pt x="109" y="107"/>
                  </a:moveTo>
                  <a:cubicBezTo>
                    <a:pt x="120" y="96"/>
                    <a:pt x="127" y="81"/>
                    <a:pt x="127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81"/>
                    <a:pt x="120" y="96"/>
                    <a:pt x="109" y="107"/>
                  </a:cubicBezTo>
                  <a:close/>
                  <a:moveTo>
                    <a:pt x="127" y="64"/>
                  </a:moveTo>
                  <a:cubicBezTo>
                    <a:pt x="127" y="47"/>
                    <a:pt x="119" y="31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19" y="31"/>
                    <a:pt x="127" y="47"/>
                    <a:pt x="127" y="64"/>
                  </a:cubicBezTo>
                  <a:close/>
                  <a:moveTo>
                    <a:pt x="6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6" y="64"/>
                    <a:pt x="6" y="64"/>
                    <a:pt x="6" y="64"/>
                  </a:cubicBezTo>
                  <a:close/>
                  <a:moveTo>
                    <a:pt x="4" y="64"/>
                  </a:moveTo>
                  <a:cubicBezTo>
                    <a:pt x="4" y="46"/>
                    <a:pt x="12" y="30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2" y="30"/>
                    <a:pt x="4" y="46"/>
                    <a:pt x="4" y="64"/>
                  </a:cubicBezTo>
                  <a:close/>
                  <a:moveTo>
                    <a:pt x="61" y="4"/>
                  </a:moveTo>
                  <a:cubicBezTo>
                    <a:pt x="63" y="4"/>
                    <a:pt x="64" y="4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4"/>
                    <a:pt x="6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7" y="4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4" y="4"/>
                    <a:pt x="63" y="4"/>
                    <a:pt x="6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2655889" y="128111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5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2652714" y="1277938"/>
              <a:ext cx="15875" cy="14288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9"/>
                  </a:moveTo>
                  <a:lnTo>
                    <a:pt x="2" y="9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9"/>
                  </a:lnTo>
                  <a:lnTo>
                    <a:pt x="7" y="9"/>
                  </a:lnTo>
                  <a:lnTo>
                    <a:pt x="7" y="9"/>
                  </a:lnTo>
                  <a:close/>
                  <a:moveTo>
                    <a:pt x="5" y="5"/>
                  </a:moveTo>
                  <a:lnTo>
                    <a:pt x="5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2725739" y="1265238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5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2722564" y="1262063"/>
              <a:ext cx="15875" cy="14288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9"/>
                  </a:moveTo>
                  <a:lnTo>
                    <a:pt x="2" y="9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9"/>
                  </a:lnTo>
                  <a:lnTo>
                    <a:pt x="7" y="9"/>
                  </a:lnTo>
                  <a:lnTo>
                    <a:pt x="7" y="9"/>
                  </a:lnTo>
                  <a:close/>
                  <a:moveTo>
                    <a:pt x="4" y="5"/>
                  </a:moveTo>
                  <a:lnTo>
                    <a:pt x="5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2640014" y="1323976"/>
              <a:ext cx="119063" cy="53975"/>
            </a:xfrm>
            <a:custGeom>
              <a:avLst/>
              <a:gdLst/>
              <a:ahLst/>
              <a:cxnLst/>
              <a:rect l="l" t="t" r="r" b="b"/>
              <a:pathLst>
                <a:path w="68" h="31" extrusionOk="0">
                  <a:moveTo>
                    <a:pt x="0" y="14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6"/>
                    <a:pt x="8" y="18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4" y="24"/>
                    <a:pt x="2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4" y="27"/>
                    <a:pt x="38" y="27"/>
                    <a:pt x="42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61" y="21"/>
                    <a:pt x="63" y="10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8" y="2"/>
                    <a:pt x="6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11"/>
                    <a:pt x="64" y="24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38" y="31"/>
                    <a:pt x="34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9" y="31"/>
                    <a:pt x="0" y="15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2635252" y="1317626"/>
              <a:ext cx="127000" cy="63500"/>
            </a:xfrm>
            <a:custGeom>
              <a:avLst/>
              <a:gdLst/>
              <a:ahLst/>
              <a:cxnLst/>
              <a:rect l="l" t="t" r="r" b="b"/>
              <a:pathLst>
                <a:path w="73" h="36" extrusionOk="0">
                  <a:moveTo>
                    <a:pt x="34" y="36"/>
                  </a:moveTo>
                  <a:cubicBezTo>
                    <a:pt x="11" y="36"/>
                    <a:pt x="1" y="19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8"/>
                    <a:pt x="12" y="20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8" y="25"/>
                    <a:pt x="25" y="28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7" y="28"/>
                    <a:pt x="40" y="28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63" y="22"/>
                    <a:pt x="64" y="12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5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3" y="4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15"/>
                    <a:pt x="68" y="29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36"/>
                    <a:pt x="38" y="36"/>
                    <a:pt x="34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4" y="36"/>
                    <a:pt x="34" y="36"/>
                  </a:cubicBezTo>
                  <a:close/>
                  <a:moveTo>
                    <a:pt x="8" y="21"/>
                  </a:moveTo>
                  <a:cubicBezTo>
                    <a:pt x="8" y="21"/>
                    <a:pt x="7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8" y="21"/>
                    <a:pt x="8" y="2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lose/>
                  <a:moveTo>
                    <a:pt x="69" y="7"/>
                  </a:moveTo>
                  <a:cubicBezTo>
                    <a:pt x="69" y="7"/>
                    <a:pt x="69" y="8"/>
                    <a:pt x="68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6"/>
                    <a:pt x="68" y="6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6"/>
                    <a:pt x="69" y="6"/>
                    <a:pt x="69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2673352" y="1181101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0" y="22"/>
                  </a:moveTo>
                  <a:cubicBezTo>
                    <a:pt x="0" y="22"/>
                    <a:pt x="12" y="0"/>
                    <a:pt x="15" y="0"/>
                  </a:cubicBezTo>
                  <a:cubicBezTo>
                    <a:pt x="17" y="0"/>
                    <a:pt x="7" y="19"/>
                    <a:pt x="7" y="1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0" y="22"/>
                    <a:pt x="20" y="22"/>
                    <a:pt x="20" y="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2671764" y="1177926"/>
              <a:ext cx="60325" cy="44450"/>
            </a:xfrm>
            <a:custGeom>
              <a:avLst/>
              <a:gdLst/>
              <a:ahLst/>
              <a:cxnLst/>
              <a:rect l="l" t="t" r="r" b="b"/>
              <a:pathLst>
                <a:path w="35" h="26" extrusionOk="0">
                  <a:moveTo>
                    <a:pt x="19" y="23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9" y="16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1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6" y="19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8" y="6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5"/>
                    <a:pt x="17" y="8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9" y="23"/>
                    <a:pt x="19" y="23"/>
                    <a:pt x="1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2671764" y="1177926"/>
              <a:ext cx="60325" cy="44450"/>
            </a:xfrm>
            <a:custGeom>
              <a:avLst/>
              <a:gdLst/>
              <a:ahLst/>
              <a:cxnLst/>
              <a:rect l="l" t="t" r="r" b="b"/>
              <a:pathLst>
                <a:path w="35" h="26" extrusionOk="0">
                  <a:moveTo>
                    <a:pt x="19" y="23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9" y="16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1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6" y="19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8" y="6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5"/>
                    <a:pt x="17" y="8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9" y="23"/>
                    <a:pt x="19" y="23"/>
                    <a:pt x="1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2663827" y="1173163"/>
              <a:ext cx="74613" cy="53975"/>
            </a:xfrm>
            <a:custGeom>
              <a:avLst/>
              <a:gdLst/>
              <a:ahLst/>
              <a:cxnLst/>
              <a:rect l="l" t="t" r="r" b="b"/>
              <a:pathLst>
                <a:path w="42" h="31" extrusionOk="0">
                  <a:moveTo>
                    <a:pt x="24" y="28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0"/>
                    <a:pt x="5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0"/>
                    <a:pt x="13" y="5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"/>
                    <a:pt x="17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3" y="0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3"/>
                    <a:pt x="24" y="4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4" y="28"/>
                    <a:pt x="24" y="28"/>
                    <a:pt x="24" y="28"/>
                  </a:cubicBezTo>
                  <a:close/>
                  <a:moveTo>
                    <a:pt x="22" y="27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2" y="27"/>
                    <a:pt x="22" y="27"/>
                    <a:pt x="22" y="27"/>
                  </a:cubicBezTo>
                  <a:close/>
                  <a:moveTo>
                    <a:pt x="20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0" y="25"/>
                    <a:pt x="20" y="25"/>
                    <a:pt x="20" y="25"/>
                  </a:cubicBezTo>
                  <a:close/>
                  <a:moveTo>
                    <a:pt x="14" y="22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9"/>
                    <a:pt x="20" y="6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8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8"/>
                    <a:pt x="14" y="20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25" y="16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5" y="16"/>
                    <a:pt x="25" y="16"/>
                    <a:pt x="25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2697164" y="1423988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w="120000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33" name="Google Shape;133;p13"/>
            <p:cNvCxnSpPr/>
            <p:nvPr/>
          </p:nvCxnSpPr>
          <p:spPr>
            <a:xfrm rot="10800000">
              <a:off x="2697164" y="1423988"/>
              <a:ext cx="0" cy="25400"/>
            </a:xfrm>
            <a:prstGeom prst="straightConnector1">
              <a:avLst/>
            </a:prstGeom>
            <a:solidFill>
              <a:schemeClr val="accent1"/>
            </a:solidFill>
            <a:ln>
              <a:noFill/>
            </a:ln>
          </p:spPr>
        </p:cxnSp>
        <p:sp>
          <p:nvSpPr>
            <p:cNvPr id="134" name="Google Shape;134;p13"/>
            <p:cNvSpPr/>
            <p:nvPr/>
          </p:nvSpPr>
          <p:spPr>
            <a:xfrm>
              <a:off x="2693989" y="1423988"/>
              <a:ext cx="6350" cy="25400"/>
            </a:xfrm>
            <a:custGeom>
              <a:avLst/>
              <a:gdLst/>
              <a:ahLst/>
              <a:cxnLst/>
              <a:rect l="l" t="t" r="r" b="b"/>
              <a:pathLst>
                <a:path w="4" h="16" extrusionOk="0">
                  <a:moveTo>
                    <a:pt x="0" y="16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2693989" y="1423988"/>
              <a:ext cx="6350" cy="25400"/>
            </a:xfrm>
            <a:custGeom>
              <a:avLst/>
              <a:gdLst/>
              <a:ahLst/>
              <a:cxnLst/>
              <a:rect l="l" t="t" r="r" b="b"/>
              <a:pathLst>
                <a:path w="4" h="16" extrusionOk="0">
                  <a:moveTo>
                    <a:pt x="0" y="16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2690814" y="1420813"/>
              <a:ext cx="14288" cy="31750"/>
            </a:xfrm>
            <a:custGeom>
              <a:avLst/>
              <a:gdLst/>
              <a:ahLst/>
              <a:cxnLst/>
              <a:rect l="l" t="t" r="r" b="b"/>
              <a:pathLst>
                <a:path w="9" h="20" extrusionOk="0">
                  <a:moveTo>
                    <a:pt x="6" y="20"/>
                  </a:moveTo>
                  <a:lnTo>
                    <a:pt x="2" y="20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6" y="20"/>
                  </a:lnTo>
                  <a:close/>
                  <a:moveTo>
                    <a:pt x="4" y="15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678114" y="1449388"/>
              <a:ext cx="52388" cy="23813"/>
            </a:xfrm>
            <a:custGeom>
              <a:avLst/>
              <a:gdLst/>
              <a:ahLst/>
              <a:cxnLst/>
              <a:rect l="l" t="t" r="r" b="b"/>
              <a:pathLst>
                <a:path w="30" h="14" extrusionOk="0">
                  <a:moveTo>
                    <a:pt x="0" y="9"/>
                  </a:moveTo>
                  <a:cubicBezTo>
                    <a:pt x="0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4" y="9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9"/>
                    <a:pt x="9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9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7"/>
                    <a:pt x="24" y="6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2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10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7" y="11"/>
                    <a:pt x="14" y="9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10"/>
                    <a:pt x="10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1" y="11"/>
                    <a:pt x="0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2674939" y="1444626"/>
              <a:ext cx="58738" cy="31750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7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2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5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7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5" y="7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4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3" y="6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11"/>
                    <a:pt x="29" y="14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3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9" y="16"/>
                    <a:pt x="17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2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2" y="18"/>
                    <a:pt x="1" y="14"/>
                    <a:pt x="0" y="12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4"/>
                    <a:pt x="6" y="14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4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lose/>
                  <a:moveTo>
                    <a:pt x="17" y="8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7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3" y="8"/>
                  </a:moveTo>
                  <a:cubicBezTo>
                    <a:pt x="13" y="9"/>
                    <a:pt x="13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7"/>
                    <a:pt x="13" y="8"/>
                  </a:cubicBezTo>
                  <a:close/>
                  <a:moveTo>
                    <a:pt x="29" y="7"/>
                  </a:moveTo>
                  <a:cubicBezTo>
                    <a:pt x="29" y="7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7"/>
                    <a:pt x="29" y="6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6"/>
                    <a:pt x="29" y="7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2687639" y="1465263"/>
              <a:ext cx="46038" cy="173038"/>
            </a:xfrm>
            <a:custGeom>
              <a:avLst/>
              <a:gdLst/>
              <a:ahLst/>
              <a:cxnLst/>
              <a:rect l="l" t="t" r="r" b="b"/>
              <a:pathLst>
                <a:path w="29" h="109" extrusionOk="0">
                  <a:moveTo>
                    <a:pt x="0" y="8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4" y="79"/>
                  </a:lnTo>
                  <a:lnTo>
                    <a:pt x="11" y="99"/>
                  </a:lnTo>
                  <a:lnTo>
                    <a:pt x="25" y="79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9" y="80"/>
                  </a:lnTo>
                  <a:lnTo>
                    <a:pt x="10" y="109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684464" y="1455738"/>
              <a:ext cx="53975" cy="1905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0" y="86"/>
                  </a:moveTo>
                  <a:lnTo>
                    <a:pt x="2" y="86"/>
                  </a:lnTo>
                  <a:lnTo>
                    <a:pt x="4" y="86"/>
                  </a:lnTo>
                  <a:lnTo>
                    <a:pt x="2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3"/>
                  </a:lnTo>
                  <a:lnTo>
                    <a:pt x="12" y="3"/>
                  </a:lnTo>
                  <a:lnTo>
                    <a:pt x="10" y="0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34" y="86"/>
                  </a:lnTo>
                  <a:lnTo>
                    <a:pt x="10" y="120"/>
                  </a:lnTo>
                  <a:lnTo>
                    <a:pt x="0" y="86"/>
                  </a:lnTo>
                  <a:lnTo>
                    <a:pt x="0" y="86"/>
                  </a:lnTo>
                  <a:close/>
                  <a:moveTo>
                    <a:pt x="13" y="110"/>
                  </a:moveTo>
                  <a:lnTo>
                    <a:pt x="13" y="110"/>
                  </a:lnTo>
                  <a:lnTo>
                    <a:pt x="4" y="85"/>
                  </a:lnTo>
                  <a:lnTo>
                    <a:pt x="8" y="8"/>
                  </a:lnTo>
                  <a:lnTo>
                    <a:pt x="4" y="85"/>
                  </a:lnTo>
                  <a:lnTo>
                    <a:pt x="13" y="110"/>
                  </a:lnTo>
                  <a:lnTo>
                    <a:pt x="13" y="110"/>
                  </a:lnTo>
                  <a:close/>
                  <a:moveTo>
                    <a:pt x="8" y="85"/>
                  </a:moveTo>
                  <a:lnTo>
                    <a:pt x="14" y="100"/>
                  </a:lnTo>
                  <a:lnTo>
                    <a:pt x="25" y="83"/>
                  </a:lnTo>
                  <a:lnTo>
                    <a:pt x="13" y="8"/>
                  </a:lnTo>
                  <a:lnTo>
                    <a:pt x="8" y="85"/>
                  </a:lnTo>
                  <a:lnTo>
                    <a:pt x="8" y="85"/>
                  </a:lnTo>
                  <a:close/>
                  <a:moveTo>
                    <a:pt x="29" y="85"/>
                  </a:moveTo>
                  <a:lnTo>
                    <a:pt x="29" y="85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29" y="85"/>
                  </a:lnTo>
                  <a:lnTo>
                    <a:pt x="29" y="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620964" y="1444626"/>
              <a:ext cx="166688" cy="298450"/>
            </a:xfrm>
            <a:custGeom>
              <a:avLst/>
              <a:gdLst/>
              <a:ahLst/>
              <a:cxnLst/>
              <a:rect l="l" t="t" r="r" b="b"/>
              <a:pathLst>
                <a:path w="96" h="171" extrusionOk="0">
                  <a:moveTo>
                    <a:pt x="13" y="143"/>
                  </a:moveTo>
                  <a:cubicBezTo>
                    <a:pt x="5" y="126"/>
                    <a:pt x="0" y="105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38"/>
                    <a:pt x="18" y="1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4" y="0"/>
                    <a:pt x="77" y="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4" y="24"/>
                    <a:pt x="96" y="3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66"/>
                    <a:pt x="96" y="74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4" y="105"/>
                    <a:pt x="87" y="127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68" y="159"/>
                    <a:pt x="56" y="171"/>
                    <a:pt x="44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31" y="171"/>
                    <a:pt x="20" y="159"/>
                    <a:pt x="13" y="143"/>
                  </a:cubicBezTo>
                  <a:close/>
                  <a:moveTo>
                    <a:pt x="74" y="141"/>
                  </a:moveTo>
                  <a:cubicBezTo>
                    <a:pt x="83" y="125"/>
                    <a:pt x="90" y="104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73"/>
                    <a:pt x="92" y="66"/>
                    <a:pt x="92" y="5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2" y="38"/>
                    <a:pt x="89" y="25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5" y="8"/>
                    <a:pt x="6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3" y="4"/>
                    <a:pt x="23" y="12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9" y="41"/>
                    <a:pt x="4" y="60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104"/>
                    <a:pt x="9" y="125"/>
                    <a:pt x="16" y="141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24" y="157"/>
                    <a:pt x="34" y="167"/>
                    <a:pt x="44" y="167"/>
                  </a:cubicBezTo>
                  <a:cubicBezTo>
                    <a:pt x="44" y="167"/>
                    <a:pt x="44" y="167"/>
                    <a:pt x="44" y="167"/>
                  </a:cubicBezTo>
                  <a:cubicBezTo>
                    <a:pt x="54" y="167"/>
                    <a:pt x="65" y="157"/>
                    <a:pt x="74" y="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2617789" y="1441451"/>
              <a:ext cx="174625" cy="304800"/>
            </a:xfrm>
            <a:custGeom>
              <a:avLst/>
              <a:gdLst/>
              <a:ahLst/>
              <a:cxnLst/>
              <a:rect l="l" t="t" r="r" b="b"/>
              <a:pathLst>
                <a:path w="100" h="175" extrusionOk="0">
                  <a:moveTo>
                    <a:pt x="13" y="146"/>
                  </a:moveTo>
                  <a:cubicBezTo>
                    <a:pt x="15" y="145"/>
                    <a:pt x="15" y="145"/>
                    <a:pt x="15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4" y="140"/>
                    <a:pt x="13" y="135"/>
                    <a:pt x="11" y="130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3" y="135"/>
                    <a:pt x="14" y="140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3" y="146"/>
                    <a:pt x="13" y="146"/>
                    <a:pt x="13" y="146"/>
                  </a:cubicBezTo>
                  <a:cubicBezTo>
                    <a:pt x="5" y="129"/>
                    <a:pt x="0" y="10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9"/>
                    <a:pt x="18" y="1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6" y="0"/>
                    <a:pt x="80" y="4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98" y="25"/>
                    <a:pt x="100" y="4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7"/>
                    <a:pt x="100" y="74"/>
                    <a:pt x="99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99" y="84"/>
                    <a:pt x="99" y="85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9" y="86"/>
                    <a:pt x="99" y="86"/>
                    <a:pt x="99" y="86"/>
                  </a:cubicBezTo>
                  <a:cubicBezTo>
                    <a:pt x="99" y="86"/>
                    <a:pt x="99" y="86"/>
                    <a:pt x="99" y="86"/>
                  </a:cubicBezTo>
                  <a:cubicBezTo>
                    <a:pt x="97" y="109"/>
                    <a:pt x="91" y="130"/>
                    <a:pt x="81" y="146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72" y="163"/>
                    <a:pt x="60" y="175"/>
                    <a:pt x="46" y="175"/>
                  </a:cubicBezTo>
                  <a:cubicBezTo>
                    <a:pt x="46" y="175"/>
                    <a:pt x="46" y="175"/>
                    <a:pt x="46" y="175"/>
                  </a:cubicBezTo>
                  <a:cubicBezTo>
                    <a:pt x="32" y="175"/>
                    <a:pt x="21" y="162"/>
                    <a:pt x="13" y="146"/>
                  </a:cubicBezTo>
                  <a:close/>
                  <a:moveTo>
                    <a:pt x="46" y="171"/>
                  </a:moveTo>
                  <a:cubicBezTo>
                    <a:pt x="57" y="171"/>
                    <a:pt x="69" y="160"/>
                    <a:pt x="78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69" y="160"/>
                    <a:pt x="57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5" y="171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41" y="171"/>
                    <a:pt x="38" y="169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8" y="170"/>
                    <a:pt x="42" y="171"/>
                    <a:pt x="46" y="171"/>
                  </a:cubicBezTo>
                  <a:close/>
                  <a:moveTo>
                    <a:pt x="34" y="167"/>
                  </a:moveTo>
                  <a:cubicBezTo>
                    <a:pt x="34" y="167"/>
                    <a:pt x="34" y="167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lose/>
                  <a:moveTo>
                    <a:pt x="20" y="142"/>
                  </a:moveTo>
                  <a:cubicBezTo>
                    <a:pt x="27" y="158"/>
                    <a:pt x="37" y="167"/>
                    <a:pt x="45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45" y="167"/>
                    <a:pt x="45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54" y="167"/>
                    <a:pt x="66" y="158"/>
                    <a:pt x="74" y="142"/>
                  </a:cubicBezTo>
                  <a:cubicBezTo>
                    <a:pt x="74" y="142"/>
                    <a:pt x="74" y="142"/>
                    <a:pt x="74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4" y="142"/>
                    <a:pt x="74" y="142"/>
                    <a:pt x="74" y="142"/>
                  </a:cubicBezTo>
                  <a:cubicBezTo>
                    <a:pt x="83" y="127"/>
                    <a:pt x="90" y="105"/>
                    <a:pt x="91" y="84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92" y="75"/>
                    <a:pt x="92" y="67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40"/>
                    <a:pt x="89" y="27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6" y="12"/>
                    <a:pt x="6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36" y="8"/>
                    <a:pt x="27" y="16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3" y="43"/>
                    <a:pt x="8" y="62"/>
                    <a:pt x="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106"/>
                    <a:pt x="13" y="127"/>
                    <a:pt x="20" y="142"/>
                  </a:cubicBezTo>
                  <a:close/>
                  <a:moveTo>
                    <a:pt x="34" y="167"/>
                  </a:moveTo>
                  <a:cubicBezTo>
                    <a:pt x="34" y="167"/>
                    <a:pt x="34" y="167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lose/>
                  <a:moveTo>
                    <a:pt x="11" y="130"/>
                  </a:moveTo>
                  <a:cubicBezTo>
                    <a:pt x="11" y="130"/>
                    <a:pt x="11" y="130"/>
                    <a:pt x="11" y="130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1" y="130"/>
                    <a:pt x="11" y="130"/>
                    <a:pt x="11" y="130"/>
                  </a:cubicBezTo>
                  <a:close/>
                  <a:moveTo>
                    <a:pt x="4" y="84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lose/>
                  <a:moveTo>
                    <a:pt x="4" y="84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lose/>
                  <a:moveTo>
                    <a:pt x="96" y="60"/>
                  </a:moveTo>
                  <a:cubicBezTo>
                    <a:pt x="96" y="60"/>
                    <a:pt x="96" y="60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40"/>
                    <a:pt x="94" y="26"/>
                    <a:pt x="8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93" y="26"/>
                    <a:pt x="96" y="40"/>
                    <a:pt x="96" y="60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3"/>
                  </a:moveTo>
                  <a:cubicBezTo>
                    <a:pt x="12" y="38"/>
                    <a:pt x="14" y="32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23"/>
                    <a:pt x="21" y="19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8" y="23"/>
                    <a:pt x="13" y="32"/>
                    <a:pt x="10" y="43"/>
                  </a:cubicBezTo>
                  <a:close/>
                  <a:moveTo>
                    <a:pt x="45" y="4"/>
                  </a:moveTo>
                  <a:cubicBezTo>
                    <a:pt x="65" y="4"/>
                    <a:pt x="78" y="8"/>
                    <a:pt x="8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8" y="8"/>
                    <a:pt x="6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lose/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2511427" y="1316038"/>
              <a:ext cx="149225" cy="160338"/>
            </a:xfrm>
            <a:custGeom>
              <a:avLst/>
              <a:gdLst/>
              <a:ahLst/>
              <a:cxnLst/>
              <a:rect l="l" t="t" r="r" b="b"/>
              <a:pathLst>
                <a:path w="86" h="92" extrusionOk="0">
                  <a:moveTo>
                    <a:pt x="32" y="79"/>
                  </a:moveTo>
                  <a:cubicBezTo>
                    <a:pt x="17" y="59"/>
                    <a:pt x="0" y="36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6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2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10"/>
                    <a:pt x="6" y="14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33"/>
                    <a:pt x="20" y="57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41" y="86"/>
                    <a:pt x="51" y="88"/>
                    <a:pt x="60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3" y="88"/>
                    <a:pt x="84" y="83"/>
                    <a:pt x="84" y="83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6" y="87"/>
                    <a:pt x="74" y="92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0" y="92"/>
                    <a:pt x="39" y="89"/>
                    <a:pt x="32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2508252" y="1311276"/>
              <a:ext cx="158750" cy="168275"/>
            </a:xfrm>
            <a:custGeom>
              <a:avLst/>
              <a:gdLst/>
              <a:ahLst/>
              <a:cxnLst/>
              <a:rect l="l" t="t" r="r" b="b"/>
              <a:pathLst>
                <a:path w="91" h="97" extrusionOk="0">
                  <a:moveTo>
                    <a:pt x="32" y="84"/>
                  </a:moveTo>
                  <a:cubicBezTo>
                    <a:pt x="34" y="82"/>
                    <a:pt x="34" y="82"/>
                    <a:pt x="34" y="82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17" y="63"/>
                    <a:pt x="0" y="40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8"/>
                    <a:pt x="10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4"/>
                    <a:pt x="9" y="18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4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35"/>
                    <a:pt x="23" y="59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4" y="87"/>
                    <a:pt x="53" y="89"/>
                    <a:pt x="62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74" y="89"/>
                    <a:pt x="85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2"/>
                    <a:pt x="85" y="93"/>
                    <a:pt x="81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76" y="96"/>
                    <a:pt x="69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2" y="97"/>
                    <a:pt x="40" y="94"/>
                    <a:pt x="32" y="84"/>
                  </a:cubicBezTo>
                  <a:close/>
                  <a:moveTo>
                    <a:pt x="62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4" y="93"/>
                    <a:pt x="66" y="93"/>
                    <a:pt x="68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6" y="93"/>
                    <a:pt x="64" y="93"/>
                    <a:pt x="62" y="93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58" y="93"/>
                    <a:pt x="54" y="93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54" y="93"/>
                    <a:pt x="58" y="93"/>
                    <a:pt x="62" y="93"/>
                  </a:cubicBezTo>
                  <a:close/>
                  <a:moveTo>
                    <a:pt x="49" y="91"/>
                  </a:move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lose/>
                  <a:moveTo>
                    <a:pt x="85" y="89"/>
                  </a:moveTo>
                  <a:cubicBezTo>
                    <a:pt x="84" y="90"/>
                    <a:pt x="82" y="90"/>
                    <a:pt x="80" y="9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2" y="90"/>
                    <a:pt x="84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lose/>
                  <a:moveTo>
                    <a:pt x="4" y="25"/>
                  </a:moveTo>
                  <a:cubicBezTo>
                    <a:pt x="4" y="25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5"/>
                    <a:pt x="4" y="25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2489202" y="1314451"/>
              <a:ext cx="31750" cy="33338"/>
            </a:xfrm>
            <a:custGeom>
              <a:avLst/>
              <a:gdLst/>
              <a:ahLst/>
              <a:cxnLst/>
              <a:rect l="l" t="t" r="r" b="b"/>
              <a:pathLst>
                <a:path w="20" h="21" extrusionOk="0">
                  <a:moveTo>
                    <a:pt x="0" y="14"/>
                  </a:moveTo>
                  <a:lnTo>
                    <a:pt x="2" y="10"/>
                  </a:lnTo>
                  <a:lnTo>
                    <a:pt x="15" y="14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21"/>
                  </a:ln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2484439" y="1311276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3" y="19"/>
                  </a:moveTo>
                  <a:lnTo>
                    <a:pt x="3" y="16"/>
                  </a:lnTo>
                  <a:lnTo>
                    <a:pt x="5" y="16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4" y="9"/>
                  </a:lnTo>
                  <a:lnTo>
                    <a:pt x="16" y="1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26" y="26"/>
                  </a:lnTo>
                  <a:lnTo>
                    <a:pt x="3" y="19"/>
                  </a:lnTo>
                  <a:lnTo>
                    <a:pt x="3" y="19"/>
                  </a:lnTo>
                  <a:close/>
                  <a:moveTo>
                    <a:pt x="20" y="20"/>
                  </a:moveTo>
                  <a:lnTo>
                    <a:pt x="19" y="4"/>
                  </a:lnTo>
                  <a:lnTo>
                    <a:pt x="19" y="4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close/>
                  <a:moveTo>
                    <a:pt x="8" y="15"/>
                  </a:moveTo>
                  <a:lnTo>
                    <a:pt x="6" y="14"/>
                  </a:lnTo>
                  <a:lnTo>
                    <a:pt x="6" y="14"/>
                  </a:lnTo>
                  <a:lnTo>
                    <a:pt x="8" y="15"/>
                  </a:lnTo>
                  <a:lnTo>
                    <a:pt x="8" y="15"/>
                  </a:lnTo>
                  <a:close/>
                  <a:moveTo>
                    <a:pt x="17" y="2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1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743202" y="1347788"/>
              <a:ext cx="160338" cy="122238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26" y="70"/>
                  </a:moveTo>
                  <a:cubicBezTo>
                    <a:pt x="10" y="70"/>
                    <a:pt x="0" y="62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4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3" y="64"/>
                    <a:pt x="19" y="66"/>
                    <a:pt x="26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32" y="66"/>
                    <a:pt x="40" y="65"/>
                    <a:pt x="47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73" y="47"/>
                    <a:pt x="87" y="19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1" y="20"/>
                    <a:pt x="77" y="49"/>
                    <a:pt x="49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1" y="69"/>
                    <a:pt x="33" y="70"/>
                    <a:pt x="26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26" y="70"/>
                    <a:pt x="26" y="70"/>
                  </a:cubicBezTo>
                  <a:close/>
                  <a:moveTo>
                    <a:pt x="81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38439" y="1343026"/>
              <a:ext cx="168275" cy="130175"/>
            </a:xfrm>
            <a:custGeom>
              <a:avLst/>
              <a:gdLst/>
              <a:ahLst/>
              <a:cxnLst/>
              <a:rect l="l" t="t" r="r" b="b"/>
              <a:pathLst>
                <a:path w="97" h="75" extrusionOk="0">
                  <a:moveTo>
                    <a:pt x="29" y="75"/>
                  </a:moveTo>
                  <a:cubicBezTo>
                    <a:pt x="29" y="73"/>
                    <a:pt x="29" y="73"/>
                    <a:pt x="29" y="73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12" y="75"/>
                    <a:pt x="2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6" y="59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7" y="60"/>
                    <a:pt x="7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7" y="61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9" y="62"/>
                    <a:pt x="11" y="63"/>
                    <a:pt x="13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6" y="66"/>
                    <a:pt x="22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35" y="67"/>
                    <a:pt x="42" y="66"/>
                    <a:pt x="50" y="62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74" y="49"/>
                    <a:pt x="87" y="23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6" y="25"/>
                    <a:pt x="82" y="53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45" y="74"/>
                    <a:pt x="36" y="75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lose/>
                  <a:moveTo>
                    <a:pt x="51" y="65"/>
                  </a:moveTo>
                  <a:cubicBezTo>
                    <a:pt x="45" y="69"/>
                    <a:pt x="39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9" y="71"/>
                    <a:pt x="45" y="69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2" y="65"/>
                    <a:pt x="53" y="65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12" y="68"/>
                  </a:moveTo>
                  <a:cubicBezTo>
                    <a:pt x="12" y="68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8" y="66"/>
                    <a:pt x="7" y="65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5"/>
                    <a:pt x="9" y="67"/>
                    <a:pt x="12" y="68"/>
                  </a:cubicBezTo>
                  <a:close/>
                  <a:moveTo>
                    <a:pt x="53" y="64"/>
                  </a:move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lose/>
                  <a:moveTo>
                    <a:pt x="4" y="63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3" y="62"/>
                    <a:pt x="4" y="63"/>
                  </a:cubicBezTo>
                  <a:close/>
                  <a:moveTo>
                    <a:pt x="72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73" y="49"/>
                  </a:moveTo>
                  <a:cubicBezTo>
                    <a:pt x="84" y="37"/>
                    <a:pt x="91" y="24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24"/>
                    <a:pt x="84" y="37"/>
                    <a:pt x="73" y="49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84" y="7"/>
                  </a:moveTo>
                  <a:cubicBezTo>
                    <a:pt x="84" y="5"/>
                    <a:pt x="84" y="5"/>
                    <a:pt x="84" y="5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7"/>
                    <a:pt x="84" y="7"/>
                    <a:pt x="84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895602" y="1344613"/>
              <a:ext cx="23813" cy="33338"/>
            </a:xfrm>
            <a:custGeom>
              <a:avLst/>
              <a:gdLst/>
              <a:ahLst/>
              <a:cxnLst/>
              <a:rect l="l" t="t" r="r" b="b"/>
              <a:pathLst>
                <a:path w="13" h="19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5"/>
                    <a:pt x="8" y="3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2892427" y="134143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10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9"/>
                    <a:pt x="9" y="15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8" y="11"/>
                  </a:moveTo>
                  <a:cubicBezTo>
                    <a:pt x="8" y="10"/>
                    <a:pt x="9" y="10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8" y="10"/>
                    <a:pt x="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892427" y="1246188"/>
              <a:ext cx="11113" cy="169863"/>
            </a:xfrm>
            <a:custGeom>
              <a:avLst/>
              <a:gdLst/>
              <a:ahLst/>
              <a:cxnLst/>
              <a:rect l="l" t="t" r="r" b="b"/>
              <a:pathLst>
                <a:path w="7" h="107" extrusionOk="0">
                  <a:moveTo>
                    <a:pt x="0" y="0"/>
                  </a:moveTo>
                  <a:lnTo>
                    <a:pt x="5" y="0"/>
                  </a:lnTo>
                  <a:lnTo>
                    <a:pt x="7" y="107"/>
                  </a:lnTo>
                  <a:lnTo>
                    <a:pt x="2" y="10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2889252" y="1243013"/>
              <a:ext cx="17463" cy="176213"/>
            </a:xfrm>
            <a:custGeom>
              <a:avLst/>
              <a:gdLst/>
              <a:ahLst/>
              <a:cxnLst/>
              <a:rect l="l" t="t" r="r" b="b"/>
              <a:pathLst>
                <a:path w="11" h="111" extrusionOk="0">
                  <a:moveTo>
                    <a:pt x="0" y="2"/>
                  </a:moveTo>
                  <a:lnTo>
                    <a:pt x="2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11"/>
                  </a:lnTo>
                  <a:lnTo>
                    <a:pt x="2" y="111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7" y="107"/>
                  </a:moveTo>
                  <a:lnTo>
                    <a:pt x="4" y="5"/>
                  </a:lnTo>
                  <a:lnTo>
                    <a:pt x="4" y="5"/>
                  </a:lnTo>
                  <a:lnTo>
                    <a:pt x="7" y="107"/>
                  </a:lnTo>
                  <a:lnTo>
                    <a:pt x="7" y="1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2663827" y="1736726"/>
              <a:ext cx="41275" cy="298450"/>
            </a:xfrm>
            <a:custGeom>
              <a:avLst/>
              <a:gdLst/>
              <a:ahLst/>
              <a:cxnLst/>
              <a:rect l="l" t="t" r="r" b="b"/>
              <a:pathLst>
                <a:path w="26" h="188" extrusionOk="0">
                  <a:moveTo>
                    <a:pt x="0" y="184"/>
                  </a:moveTo>
                  <a:lnTo>
                    <a:pt x="20" y="183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26" y="186"/>
                  </a:lnTo>
                  <a:lnTo>
                    <a:pt x="0" y="188"/>
                  </a:lnTo>
                  <a:lnTo>
                    <a:pt x="0" y="184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2660652" y="1731963"/>
              <a:ext cx="47625" cy="307975"/>
            </a:xfrm>
            <a:custGeom>
              <a:avLst/>
              <a:gdLst/>
              <a:ahLst/>
              <a:cxnLst/>
              <a:rect l="l" t="t" r="r" b="b"/>
              <a:pathLst>
                <a:path w="30" h="194" extrusionOk="0">
                  <a:moveTo>
                    <a:pt x="0" y="191"/>
                  </a:moveTo>
                  <a:lnTo>
                    <a:pt x="0" y="187"/>
                  </a:lnTo>
                  <a:lnTo>
                    <a:pt x="2" y="187"/>
                  </a:lnTo>
                  <a:lnTo>
                    <a:pt x="2" y="189"/>
                  </a:lnTo>
                  <a:lnTo>
                    <a:pt x="2" y="187"/>
                  </a:lnTo>
                  <a:lnTo>
                    <a:pt x="0" y="187"/>
                  </a:lnTo>
                  <a:lnTo>
                    <a:pt x="0" y="185"/>
                  </a:lnTo>
                  <a:lnTo>
                    <a:pt x="20" y="184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30" y="191"/>
                  </a:lnTo>
                  <a:lnTo>
                    <a:pt x="0" y="194"/>
                  </a:lnTo>
                  <a:lnTo>
                    <a:pt x="0" y="191"/>
                  </a:lnTo>
                  <a:lnTo>
                    <a:pt x="0" y="191"/>
                  </a:lnTo>
                  <a:close/>
                  <a:moveTo>
                    <a:pt x="24" y="188"/>
                  </a:moveTo>
                  <a:lnTo>
                    <a:pt x="24" y="188"/>
                  </a:lnTo>
                  <a:lnTo>
                    <a:pt x="18" y="64"/>
                  </a:lnTo>
                  <a:lnTo>
                    <a:pt x="24" y="188"/>
                  </a:lnTo>
                  <a:lnTo>
                    <a:pt x="24" y="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2709864" y="1735138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48" h="184" extrusionOk="0">
                  <a:moveTo>
                    <a:pt x="0" y="1"/>
                  </a:moveTo>
                  <a:lnTo>
                    <a:pt x="4" y="0"/>
                  </a:lnTo>
                  <a:lnTo>
                    <a:pt x="18" y="178"/>
                  </a:lnTo>
                  <a:lnTo>
                    <a:pt x="47" y="169"/>
                  </a:lnTo>
                  <a:lnTo>
                    <a:pt x="48" y="173"/>
                  </a:lnTo>
                  <a:lnTo>
                    <a:pt x="13" y="184"/>
                  </a:ln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2706689" y="1730376"/>
              <a:ext cx="82550" cy="301625"/>
            </a:xfrm>
            <a:custGeom>
              <a:avLst/>
              <a:gdLst/>
              <a:ahLst/>
              <a:cxnLst/>
              <a:rect l="l" t="t" r="r" b="b"/>
              <a:pathLst>
                <a:path w="52" h="190" extrusionOk="0">
                  <a:moveTo>
                    <a:pt x="0" y="4"/>
                  </a:moveTo>
                  <a:lnTo>
                    <a:pt x="2" y="4"/>
                  </a:lnTo>
                  <a:lnTo>
                    <a:pt x="3" y="5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9" y="0"/>
                  </a:lnTo>
                  <a:lnTo>
                    <a:pt x="22" y="178"/>
                  </a:lnTo>
                  <a:lnTo>
                    <a:pt x="50" y="168"/>
                  </a:lnTo>
                  <a:lnTo>
                    <a:pt x="52" y="177"/>
                  </a:lnTo>
                  <a:lnTo>
                    <a:pt x="13" y="190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7" y="184"/>
                  </a:moveTo>
                  <a:lnTo>
                    <a:pt x="17" y="184"/>
                  </a:lnTo>
                  <a:lnTo>
                    <a:pt x="6" y="28"/>
                  </a:lnTo>
                  <a:lnTo>
                    <a:pt x="17" y="184"/>
                  </a:lnTo>
                  <a:lnTo>
                    <a:pt x="17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2759078" y="925513"/>
              <a:ext cx="380751" cy="328613"/>
            </a:xfrm>
            <a:custGeom>
              <a:avLst/>
              <a:gdLst/>
              <a:ahLst/>
              <a:cxnLst/>
              <a:rect l="l" t="t" r="r" b="b"/>
              <a:pathLst>
                <a:path w="185" h="234" extrusionOk="0">
                  <a:moveTo>
                    <a:pt x="1" y="14"/>
                  </a:moveTo>
                  <a:lnTo>
                    <a:pt x="3" y="14"/>
                  </a:lnTo>
                  <a:lnTo>
                    <a:pt x="6" y="14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180" y="0"/>
                  </a:lnTo>
                  <a:lnTo>
                    <a:pt x="185" y="227"/>
                  </a:lnTo>
                  <a:lnTo>
                    <a:pt x="18" y="23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22" y="229"/>
                  </a:moveTo>
                  <a:lnTo>
                    <a:pt x="59" y="227"/>
                  </a:lnTo>
                  <a:lnTo>
                    <a:pt x="24" y="229"/>
                  </a:lnTo>
                  <a:lnTo>
                    <a:pt x="22" y="229"/>
                  </a:lnTo>
                  <a:lnTo>
                    <a:pt x="13" y="117"/>
                  </a:lnTo>
                  <a:lnTo>
                    <a:pt x="22" y="229"/>
                  </a:lnTo>
                  <a:lnTo>
                    <a:pt x="22" y="229"/>
                  </a:lnTo>
                  <a:close/>
                  <a:moveTo>
                    <a:pt x="23" y="227"/>
                  </a:moveTo>
                  <a:lnTo>
                    <a:pt x="25" y="227"/>
                  </a:lnTo>
                  <a:lnTo>
                    <a:pt x="23" y="227"/>
                  </a:lnTo>
                  <a:lnTo>
                    <a:pt x="23" y="227"/>
                  </a:lnTo>
                  <a:close/>
                  <a:moveTo>
                    <a:pt x="10" y="19"/>
                  </a:moveTo>
                  <a:lnTo>
                    <a:pt x="25" y="225"/>
                  </a:lnTo>
                  <a:lnTo>
                    <a:pt x="177" y="218"/>
                  </a:lnTo>
                  <a:lnTo>
                    <a:pt x="171" y="9"/>
                  </a:lnTo>
                  <a:lnTo>
                    <a:pt x="10" y="19"/>
                  </a:lnTo>
                  <a:lnTo>
                    <a:pt x="10" y="19"/>
                  </a:lnTo>
                  <a:close/>
                  <a:moveTo>
                    <a:pt x="181" y="223"/>
                  </a:moveTo>
                  <a:lnTo>
                    <a:pt x="176" y="4"/>
                  </a:lnTo>
                  <a:lnTo>
                    <a:pt x="176" y="4"/>
                  </a:lnTo>
                  <a:lnTo>
                    <a:pt x="181" y="223"/>
                  </a:lnTo>
                  <a:lnTo>
                    <a:pt x="181" y="2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2183609" y="5934008"/>
            <a:ext cx="2405809" cy="45719"/>
          </a:xfrm>
          <a:prstGeom prst="rect">
            <a:avLst/>
          </a:prstGeom>
          <a:solidFill>
            <a:srgbClr val="0135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59" name="Google Shape;159;p13"/>
          <p:cNvGrpSpPr/>
          <p:nvPr/>
        </p:nvGrpSpPr>
        <p:grpSpPr>
          <a:xfrm>
            <a:off x="3652568" y="5018654"/>
            <a:ext cx="695325" cy="938213"/>
            <a:chOff x="3106" y="2648"/>
            <a:chExt cx="438" cy="591"/>
          </a:xfrm>
        </p:grpSpPr>
        <p:sp>
          <p:nvSpPr>
            <p:cNvPr id="160" name="Google Shape;160;p13"/>
            <p:cNvSpPr/>
            <p:nvPr/>
          </p:nvSpPr>
          <p:spPr>
            <a:xfrm>
              <a:off x="3258" y="2648"/>
              <a:ext cx="13" cy="35"/>
            </a:xfrm>
            <a:custGeom>
              <a:avLst/>
              <a:gdLst/>
              <a:ahLst/>
              <a:cxnLst/>
              <a:rect l="l" t="t" r="r" b="b"/>
              <a:pathLst>
                <a:path w="3" h="8" extrusionOk="0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197" y="2700"/>
              <a:ext cx="26" cy="13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175" y="2700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153" y="2739"/>
              <a:ext cx="27" cy="39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123" y="2760"/>
              <a:ext cx="26" cy="22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3149" y="2769"/>
              <a:ext cx="22" cy="21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3127" y="2786"/>
              <a:ext cx="22" cy="43"/>
            </a:xfrm>
            <a:custGeom>
              <a:avLst/>
              <a:gdLst/>
              <a:ahLst/>
              <a:cxnLst/>
              <a:rect l="l" t="t" r="r" b="b"/>
              <a:pathLst>
                <a:path w="5" h="10" extrusionOk="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132" y="2855"/>
              <a:ext cx="21" cy="1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149" y="2885"/>
              <a:ext cx="17" cy="35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127" y="2954"/>
              <a:ext cx="26" cy="52"/>
            </a:xfrm>
            <a:custGeom>
              <a:avLst/>
              <a:gdLst/>
              <a:ahLst/>
              <a:cxnLst/>
              <a:rect l="l" t="t" r="r" b="b"/>
              <a:pathLst>
                <a:path w="6" h="12" extrusionOk="0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158" y="3006"/>
              <a:ext cx="48" cy="43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3240" y="3071"/>
              <a:ext cx="22" cy="30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3210" y="3032"/>
              <a:ext cx="169" cy="203"/>
            </a:xfrm>
            <a:custGeom>
              <a:avLst/>
              <a:gdLst/>
              <a:ahLst/>
              <a:cxnLst/>
              <a:rect l="l" t="t" r="r" b="b"/>
              <a:pathLst>
                <a:path w="39" h="47" extrusionOk="0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436" y="3045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3471" y="3036"/>
              <a:ext cx="26" cy="1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3453" y="3023"/>
              <a:ext cx="18" cy="30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3462" y="2984"/>
              <a:ext cx="39" cy="35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3497" y="2972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3518" y="2937"/>
              <a:ext cx="13" cy="30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3501" y="2877"/>
              <a:ext cx="43" cy="51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3514" y="2924"/>
              <a:ext cx="26" cy="13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3505" y="2838"/>
              <a:ext cx="18" cy="21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3510" y="2851"/>
              <a:ext cx="30" cy="26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3501" y="2799"/>
              <a:ext cx="43" cy="3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3479" y="2803"/>
              <a:ext cx="22" cy="1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3471" y="2756"/>
              <a:ext cx="34" cy="43"/>
            </a:xfrm>
            <a:custGeom>
              <a:avLst/>
              <a:gdLst/>
              <a:ahLst/>
              <a:cxnLst/>
              <a:rect l="l" t="t" r="r" b="b"/>
              <a:pathLst>
                <a:path w="8" h="10" extrusionOk="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3458" y="2765"/>
              <a:ext cx="13" cy="25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445" y="2709"/>
              <a:ext cx="26" cy="25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431" y="2730"/>
              <a:ext cx="14" cy="26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3445" y="2739"/>
              <a:ext cx="34" cy="17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3436" y="2683"/>
              <a:ext cx="26" cy="30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3414" y="2683"/>
              <a:ext cx="31" cy="43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3397" y="2691"/>
              <a:ext cx="17" cy="35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397" y="2665"/>
              <a:ext cx="21" cy="1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362" y="2661"/>
              <a:ext cx="26" cy="1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332" y="2661"/>
              <a:ext cx="21" cy="30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3314" y="2674"/>
              <a:ext cx="13" cy="26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3306" y="2648"/>
              <a:ext cx="21" cy="30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3284" y="2670"/>
              <a:ext cx="26" cy="30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3262" y="2687"/>
              <a:ext cx="22" cy="2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3371" y="2704"/>
              <a:ext cx="30" cy="17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162" y="2851"/>
              <a:ext cx="161" cy="16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3358" y="3053"/>
              <a:ext cx="95" cy="186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3188" y="2717"/>
              <a:ext cx="26" cy="1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3223" y="2678"/>
              <a:ext cx="30" cy="35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3166" y="2808"/>
              <a:ext cx="18" cy="30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3188" y="2747"/>
              <a:ext cx="13" cy="31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3162" y="2859"/>
              <a:ext cx="26" cy="13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3145" y="2821"/>
              <a:ext cx="26" cy="1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3171" y="2756"/>
              <a:ext cx="13" cy="26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3162" y="2950"/>
              <a:ext cx="26" cy="1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3123" y="2881"/>
              <a:ext cx="22" cy="13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119" y="2915"/>
              <a:ext cx="30" cy="39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3123" y="2829"/>
              <a:ext cx="22" cy="1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3114" y="2864"/>
              <a:ext cx="18" cy="30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3223" y="2717"/>
              <a:ext cx="26" cy="1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3210" y="2739"/>
              <a:ext cx="17" cy="2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3206" y="3079"/>
              <a:ext cx="21" cy="13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3175" y="3062"/>
              <a:ext cx="22" cy="1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3193" y="3036"/>
              <a:ext cx="47" cy="43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3140" y="3010"/>
              <a:ext cx="22" cy="1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3106" y="2890"/>
              <a:ext cx="21" cy="1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3106" y="2959"/>
              <a:ext cx="26" cy="1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3140" y="2937"/>
              <a:ext cx="26" cy="1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3284" y="3036"/>
              <a:ext cx="48" cy="35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3375" y="3045"/>
              <a:ext cx="22" cy="2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262" y="3010"/>
              <a:ext cx="17" cy="35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3214" y="3006"/>
              <a:ext cx="48" cy="35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232" y="2980"/>
              <a:ext cx="13" cy="30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175" y="2984"/>
              <a:ext cx="48" cy="35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297" y="3023"/>
              <a:ext cx="22" cy="1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418" y="3019"/>
              <a:ext cx="27" cy="30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3436" y="2976"/>
              <a:ext cx="39" cy="34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3475" y="2950"/>
              <a:ext cx="48" cy="30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3180" y="2963"/>
              <a:ext cx="13" cy="26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3153" y="2972"/>
              <a:ext cx="22" cy="34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3384" y="3032"/>
              <a:ext cx="21" cy="1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3401" y="3015"/>
              <a:ext cx="26" cy="47"/>
            </a:xfrm>
            <a:custGeom>
              <a:avLst/>
              <a:gdLst/>
              <a:ahLst/>
              <a:cxnLst/>
              <a:rect l="l" t="t" r="r" b="b"/>
              <a:pathLst>
                <a:path w="6" h="11" extrusionOk="0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0135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13"/>
          <p:cNvSpPr/>
          <p:nvPr/>
        </p:nvSpPr>
        <p:spPr>
          <a:xfrm>
            <a:off x="6505133" y="2093666"/>
            <a:ext cx="690931" cy="675624"/>
          </a:xfrm>
          <a:custGeom>
            <a:avLst/>
            <a:gdLst/>
            <a:ahLst/>
            <a:cxnLst/>
            <a:rect l="l" t="t" r="r" b="b"/>
            <a:pathLst>
              <a:path w="643466" h="629209" extrusionOk="0">
                <a:moveTo>
                  <a:pt x="103603" y="32533"/>
                </a:moveTo>
                <a:cubicBezTo>
                  <a:pt x="175931" y="-9990"/>
                  <a:pt x="458358" y="-11990"/>
                  <a:pt x="546957" y="33410"/>
                </a:cubicBezTo>
                <a:cubicBezTo>
                  <a:pt x="635556" y="78810"/>
                  <a:pt x="631492" y="212566"/>
                  <a:pt x="635195" y="304935"/>
                </a:cubicBezTo>
                <a:cubicBezTo>
                  <a:pt x="638898" y="397304"/>
                  <a:pt x="672952" y="546737"/>
                  <a:pt x="569176" y="587622"/>
                </a:cubicBezTo>
                <a:cubicBezTo>
                  <a:pt x="465400" y="628507"/>
                  <a:pt x="24082" y="670068"/>
                  <a:pt x="12537" y="550244"/>
                </a:cubicBezTo>
                <a:cubicBezTo>
                  <a:pt x="992" y="430420"/>
                  <a:pt x="-4426" y="210669"/>
                  <a:pt x="4334" y="102019"/>
                </a:cubicBezTo>
              </a:path>
            </a:pathLst>
          </a:custGeom>
          <a:solidFill>
            <a:schemeClr val="lt1"/>
          </a:solidFill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39" name="Google Shape;239;p13"/>
          <p:cNvCxnSpPr/>
          <p:nvPr/>
        </p:nvCxnSpPr>
        <p:spPr>
          <a:xfrm>
            <a:off x="7606938" y="2706733"/>
            <a:ext cx="265176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0" name="Google Shape;240;p13"/>
          <p:cNvGrpSpPr/>
          <p:nvPr/>
        </p:nvGrpSpPr>
        <p:grpSpPr>
          <a:xfrm>
            <a:off x="6708490" y="2220417"/>
            <a:ext cx="284215" cy="421564"/>
            <a:chOff x="6009007" y="5113075"/>
            <a:chExt cx="539853" cy="800742"/>
          </a:xfrm>
        </p:grpSpPr>
        <p:grpSp>
          <p:nvGrpSpPr>
            <p:cNvPr id="241" name="Google Shape;241;p13"/>
            <p:cNvGrpSpPr/>
            <p:nvPr/>
          </p:nvGrpSpPr>
          <p:grpSpPr>
            <a:xfrm>
              <a:off x="6071775" y="5113075"/>
              <a:ext cx="321311" cy="164009"/>
              <a:chOff x="7080328" y="4243970"/>
              <a:chExt cx="795370" cy="405986"/>
            </a:xfrm>
          </p:grpSpPr>
          <p:sp>
            <p:nvSpPr>
              <p:cNvPr id="242" name="Google Shape;242;p13"/>
              <p:cNvSpPr/>
              <p:nvPr/>
            </p:nvSpPr>
            <p:spPr>
              <a:xfrm rot="246557">
                <a:off x="7092920" y="4246590"/>
                <a:ext cx="85861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263396" h="651163" extrusionOk="0">
                    <a:moveTo>
                      <a:pt x="0" y="0"/>
                    </a:moveTo>
                    <a:cubicBezTo>
                      <a:pt x="128154" y="85436"/>
                      <a:pt x="256309" y="170873"/>
                      <a:pt x="263236" y="249382"/>
                    </a:cubicBezTo>
                    <a:cubicBezTo>
                      <a:pt x="270163" y="327891"/>
                      <a:pt x="50799" y="404091"/>
                      <a:pt x="41563" y="471054"/>
                    </a:cubicBezTo>
                    <a:cubicBezTo>
                      <a:pt x="32327" y="538018"/>
                      <a:pt x="120072" y="594590"/>
                      <a:pt x="207818" y="651163"/>
                    </a:cubicBez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 rot="246557">
                <a:off x="7450357" y="4286367"/>
                <a:ext cx="85861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263396" h="651163" extrusionOk="0">
                    <a:moveTo>
                      <a:pt x="0" y="0"/>
                    </a:moveTo>
                    <a:cubicBezTo>
                      <a:pt x="128154" y="85436"/>
                      <a:pt x="256309" y="170873"/>
                      <a:pt x="263236" y="249382"/>
                    </a:cubicBezTo>
                    <a:cubicBezTo>
                      <a:pt x="270163" y="327891"/>
                      <a:pt x="50799" y="404091"/>
                      <a:pt x="41563" y="471054"/>
                    </a:cubicBezTo>
                    <a:cubicBezTo>
                      <a:pt x="32327" y="538018"/>
                      <a:pt x="120072" y="594590"/>
                      <a:pt x="207818" y="651163"/>
                    </a:cubicBez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 rot="246557">
                <a:off x="7777244" y="4292796"/>
                <a:ext cx="85861" cy="354539"/>
              </a:xfrm>
              <a:custGeom>
                <a:avLst/>
                <a:gdLst/>
                <a:ahLst/>
                <a:cxnLst/>
                <a:rect l="l" t="t" r="r" b="b"/>
                <a:pathLst>
                  <a:path w="263396" h="651163" extrusionOk="0">
                    <a:moveTo>
                      <a:pt x="0" y="0"/>
                    </a:moveTo>
                    <a:cubicBezTo>
                      <a:pt x="128154" y="85436"/>
                      <a:pt x="256309" y="170873"/>
                      <a:pt x="263236" y="249382"/>
                    </a:cubicBezTo>
                    <a:cubicBezTo>
                      <a:pt x="270163" y="327891"/>
                      <a:pt x="50799" y="404091"/>
                      <a:pt x="41563" y="471054"/>
                    </a:cubicBezTo>
                    <a:cubicBezTo>
                      <a:pt x="32327" y="538018"/>
                      <a:pt x="120072" y="594590"/>
                      <a:pt x="207818" y="651163"/>
                    </a:cubicBez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45" name="Google Shape;245;p13"/>
            <p:cNvGrpSpPr/>
            <p:nvPr/>
          </p:nvGrpSpPr>
          <p:grpSpPr>
            <a:xfrm>
              <a:off x="6009007" y="5410125"/>
              <a:ext cx="539853" cy="503692"/>
              <a:chOff x="6009007" y="5410125"/>
              <a:chExt cx="539853" cy="503692"/>
            </a:xfrm>
          </p:grpSpPr>
          <p:grpSp>
            <p:nvGrpSpPr>
              <p:cNvPr id="246" name="Google Shape;246;p13"/>
              <p:cNvGrpSpPr/>
              <p:nvPr/>
            </p:nvGrpSpPr>
            <p:grpSpPr>
              <a:xfrm>
                <a:off x="6009007" y="5410125"/>
                <a:ext cx="456217" cy="503692"/>
                <a:chOff x="6022959" y="4749850"/>
                <a:chExt cx="707623" cy="781261"/>
              </a:xfrm>
            </p:grpSpPr>
            <p:sp>
              <p:nvSpPr>
                <p:cNvPr id="247" name="Google Shape;247;p13"/>
                <p:cNvSpPr/>
                <p:nvPr/>
              </p:nvSpPr>
              <p:spPr>
                <a:xfrm>
                  <a:off x="6024605" y="4796852"/>
                  <a:ext cx="689806" cy="734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807" h="1058750" extrusionOk="0">
                      <a:moveTo>
                        <a:pt x="1442" y="0"/>
                      </a:moveTo>
                      <a:cubicBezTo>
                        <a:pt x="-2306" y="432216"/>
                        <a:pt x="-6053" y="864433"/>
                        <a:pt x="91383" y="1034322"/>
                      </a:cubicBezTo>
                      <a:cubicBezTo>
                        <a:pt x="251278" y="1034322"/>
                        <a:pt x="466137" y="1089286"/>
                        <a:pt x="571068" y="1034322"/>
                      </a:cubicBezTo>
                      <a:cubicBezTo>
                        <a:pt x="671003" y="689548"/>
                        <a:pt x="704252" y="195461"/>
                        <a:pt x="684265" y="18077"/>
                      </a:cubicBezTo>
                      <a:cubicBezTo>
                        <a:pt x="476828" y="52392"/>
                        <a:pt x="168538" y="32920"/>
                        <a:pt x="1442" y="0"/>
                      </a:cubicBezTo>
                      <a:close/>
                    </a:path>
                  </a:pathLst>
                </a:custGeom>
                <a:noFill/>
                <a:ln w="254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248" name="Google Shape;248;p13"/>
                <p:cNvSpPr/>
                <p:nvPr/>
              </p:nvSpPr>
              <p:spPr>
                <a:xfrm>
                  <a:off x="6022959" y="4885958"/>
                  <a:ext cx="707623" cy="39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624" h="39184" extrusionOk="0">
                      <a:moveTo>
                        <a:pt x="0" y="0"/>
                      </a:moveTo>
                      <a:cubicBezTo>
                        <a:pt x="235875" y="41884"/>
                        <a:pt x="471749" y="56876"/>
                        <a:pt x="707624" y="11354"/>
                      </a:cubicBezTo>
                    </a:path>
                  </a:pathLst>
                </a:custGeom>
                <a:noFill/>
                <a:ln w="254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249" name="Google Shape;249;p13"/>
                <p:cNvSpPr/>
                <p:nvPr/>
              </p:nvSpPr>
              <p:spPr>
                <a:xfrm rot="10800000" flipH="1">
                  <a:off x="6022959" y="4749850"/>
                  <a:ext cx="674007" cy="49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007" h="49095" extrusionOk="0">
                      <a:moveTo>
                        <a:pt x="0" y="2094"/>
                      </a:moveTo>
                      <a:cubicBezTo>
                        <a:pt x="208981" y="70872"/>
                        <a:pt x="478473" y="58969"/>
                        <a:pt x="674007" y="0"/>
                      </a:cubicBezTo>
                    </a:path>
                  </a:pathLst>
                </a:custGeom>
                <a:noFill/>
                <a:ln w="254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250" name="Google Shape;250;p13"/>
              <p:cNvSpPr/>
              <p:nvPr/>
            </p:nvSpPr>
            <p:spPr>
              <a:xfrm>
                <a:off x="6418135" y="5562903"/>
                <a:ext cx="130725" cy="206145"/>
              </a:xfrm>
              <a:custGeom>
                <a:avLst/>
                <a:gdLst/>
                <a:ahLst/>
                <a:cxnLst/>
                <a:rect l="l" t="t" r="r" b="b"/>
                <a:pathLst>
                  <a:path w="160345" h="252854" extrusionOk="0">
                    <a:moveTo>
                      <a:pt x="34669" y="10170"/>
                    </a:moveTo>
                    <a:cubicBezTo>
                      <a:pt x="89201" y="-303"/>
                      <a:pt x="143733" y="-10776"/>
                      <a:pt x="160345" y="23171"/>
                    </a:cubicBezTo>
                    <a:cubicBezTo>
                      <a:pt x="151678" y="69397"/>
                      <a:pt x="161067" y="123568"/>
                      <a:pt x="134343" y="161848"/>
                    </a:cubicBezTo>
                    <a:cubicBezTo>
                      <a:pt x="107619" y="200128"/>
                      <a:pt x="53809" y="226491"/>
                      <a:pt x="0" y="252854"/>
                    </a:cubicBez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251" name="Google Shape;251;p13"/>
          <p:cNvSpPr/>
          <p:nvPr/>
        </p:nvSpPr>
        <p:spPr>
          <a:xfrm>
            <a:off x="6505133" y="3171308"/>
            <a:ext cx="690931" cy="675624"/>
          </a:xfrm>
          <a:custGeom>
            <a:avLst/>
            <a:gdLst/>
            <a:ahLst/>
            <a:cxnLst/>
            <a:rect l="l" t="t" r="r" b="b"/>
            <a:pathLst>
              <a:path w="643466" h="629209" extrusionOk="0">
                <a:moveTo>
                  <a:pt x="103603" y="32533"/>
                </a:moveTo>
                <a:cubicBezTo>
                  <a:pt x="175931" y="-9990"/>
                  <a:pt x="458358" y="-11990"/>
                  <a:pt x="546957" y="33410"/>
                </a:cubicBezTo>
                <a:cubicBezTo>
                  <a:pt x="635556" y="78810"/>
                  <a:pt x="631492" y="212566"/>
                  <a:pt x="635195" y="304935"/>
                </a:cubicBezTo>
                <a:cubicBezTo>
                  <a:pt x="638898" y="397304"/>
                  <a:pt x="672952" y="546737"/>
                  <a:pt x="569176" y="587622"/>
                </a:cubicBezTo>
                <a:cubicBezTo>
                  <a:pt x="465400" y="628507"/>
                  <a:pt x="24082" y="670068"/>
                  <a:pt x="12537" y="550244"/>
                </a:cubicBezTo>
                <a:cubicBezTo>
                  <a:pt x="992" y="430420"/>
                  <a:pt x="-4426" y="210669"/>
                  <a:pt x="4334" y="102019"/>
                </a:cubicBezTo>
              </a:path>
            </a:pathLst>
          </a:custGeom>
          <a:solidFill>
            <a:schemeClr val="lt1"/>
          </a:solidFill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2" name="Google Shape;252;p13"/>
          <p:cNvCxnSpPr/>
          <p:nvPr/>
        </p:nvCxnSpPr>
        <p:spPr>
          <a:xfrm>
            <a:off x="7606938" y="3784375"/>
            <a:ext cx="265176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3" name="Google Shape;253;p13"/>
          <p:cNvGrpSpPr/>
          <p:nvPr/>
        </p:nvGrpSpPr>
        <p:grpSpPr>
          <a:xfrm>
            <a:off x="6679594" y="3293733"/>
            <a:ext cx="407289" cy="469028"/>
            <a:chOff x="5844088" y="2600655"/>
            <a:chExt cx="536347" cy="617650"/>
          </a:xfrm>
        </p:grpSpPr>
        <p:grpSp>
          <p:nvGrpSpPr>
            <p:cNvPr id="254" name="Google Shape;254;p13"/>
            <p:cNvGrpSpPr/>
            <p:nvPr/>
          </p:nvGrpSpPr>
          <p:grpSpPr>
            <a:xfrm rot="8489641">
              <a:off x="6013992" y="2653092"/>
              <a:ext cx="216000" cy="558721"/>
              <a:chOff x="6011031" y="2540000"/>
              <a:chExt cx="242182" cy="626447"/>
            </a:xfrm>
          </p:grpSpPr>
          <p:sp>
            <p:nvSpPr>
              <p:cNvPr id="255" name="Google Shape;255;p13"/>
              <p:cNvSpPr/>
              <p:nvPr/>
            </p:nvSpPr>
            <p:spPr>
              <a:xfrm>
                <a:off x="6019800" y="2540000"/>
                <a:ext cx="217195" cy="201788"/>
              </a:xfrm>
              <a:custGeom>
                <a:avLst/>
                <a:gdLst/>
                <a:ahLst/>
                <a:cxnLst/>
                <a:rect l="l" t="t" r="r" b="b"/>
                <a:pathLst>
                  <a:path w="217195" h="201788" extrusionOk="0">
                    <a:moveTo>
                      <a:pt x="114300" y="0"/>
                    </a:moveTo>
                    <a:cubicBezTo>
                      <a:pt x="170391" y="82550"/>
                      <a:pt x="226483" y="165100"/>
                      <a:pt x="215900" y="190500"/>
                    </a:cubicBezTo>
                    <a:cubicBezTo>
                      <a:pt x="143933" y="190500"/>
                      <a:pt x="19050" y="215900"/>
                      <a:pt x="0" y="190500"/>
                    </a:cubicBezTo>
                    <a:lnTo>
                      <a:pt x="114300" y="0"/>
                    </a:lnTo>
                    <a:close/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6011031" y="2721948"/>
                <a:ext cx="242182" cy="444499"/>
              </a:xfrm>
              <a:custGeom>
                <a:avLst/>
                <a:gdLst/>
                <a:ahLst/>
                <a:cxnLst/>
                <a:rect l="l" t="t" r="r" b="b"/>
                <a:pathLst>
                  <a:path w="215900" h="444500" extrusionOk="0">
                    <a:moveTo>
                      <a:pt x="12700" y="12700"/>
                    </a:moveTo>
                    <a:lnTo>
                      <a:pt x="0" y="444500"/>
                    </a:lnTo>
                    <a:lnTo>
                      <a:pt x="215900" y="419100"/>
                    </a:lnTo>
                    <a:lnTo>
                      <a:pt x="215900" y="0"/>
                    </a:lnTo>
                    <a:lnTo>
                      <a:pt x="215900" y="0"/>
                    </a:ln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6100118" y="2572406"/>
                <a:ext cx="63900" cy="59367"/>
              </a:xfrm>
              <a:custGeom>
                <a:avLst/>
                <a:gdLst/>
                <a:ahLst/>
                <a:cxnLst/>
                <a:rect l="l" t="t" r="r" b="b"/>
                <a:pathLst>
                  <a:path w="217195" h="201788" extrusionOk="0">
                    <a:moveTo>
                      <a:pt x="114300" y="0"/>
                    </a:moveTo>
                    <a:cubicBezTo>
                      <a:pt x="170391" y="82550"/>
                      <a:pt x="226483" y="165100"/>
                      <a:pt x="215900" y="190500"/>
                    </a:cubicBezTo>
                    <a:cubicBezTo>
                      <a:pt x="143933" y="190500"/>
                      <a:pt x="19050" y="215900"/>
                      <a:pt x="0" y="190500"/>
                    </a:cubicBezTo>
                    <a:lnTo>
                      <a:pt x="114300" y="0"/>
                    </a:lnTo>
                    <a:close/>
                  </a:path>
                </a:pathLst>
              </a:custGeom>
              <a:solidFill>
                <a:srgbClr val="001A4B"/>
              </a:solidFill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258" name="Google Shape;258;p13"/>
            <p:cNvSpPr/>
            <p:nvPr/>
          </p:nvSpPr>
          <p:spPr>
            <a:xfrm>
              <a:off x="5844088" y="2600655"/>
              <a:ext cx="181940" cy="195184"/>
            </a:xfrm>
            <a:custGeom>
              <a:avLst/>
              <a:gdLst/>
              <a:ahLst/>
              <a:cxnLst/>
              <a:rect l="l" t="t" r="r" b="b"/>
              <a:pathLst>
                <a:path w="152447" h="148552" extrusionOk="0">
                  <a:moveTo>
                    <a:pt x="41916" y="148552"/>
                  </a:moveTo>
                  <a:cubicBezTo>
                    <a:pt x="15957" y="131804"/>
                    <a:pt x="-6493" y="112508"/>
                    <a:pt x="1722" y="88262"/>
                  </a:cubicBezTo>
                  <a:cubicBezTo>
                    <a:pt x="9937" y="64016"/>
                    <a:pt x="66084" y="12286"/>
                    <a:pt x="91205" y="3075"/>
                  </a:cubicBezTo>
                  <a:cubicBezTo>
                    <a:pt x="116326" y="-6136"/>
                    <a:pt x="144911" y="5782"/>
                    <a:pt x="152447" y="32996"/>
                  </a:cubicBez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9" name="Google Shape;259;p13"/>
          <p:cNvSpPr/>
          <p:nvPr/>
        </p:nvSpPr>
        <p:spPr>
          <a:xfrm>
            <a:off x="6505133" y="4211798"/>
            <a:ext cx="690931" cy="675624"/>
          </a:xfrm>
          <a:custGeom>
            <a:avLst/>
            <a:gdLst/>
            <a:ahLst/>
            <a:cxnLst/>
            <a:rect l="l" t="t" r="r" b="b"/>
            <a:pathLst>
              <a:path w="643466" h="629209" extrusionOk="0">
                <a:moveTo>
                  <a:pt x="103603" y="32533"/>
                </a:moveTo>
                <a:cubicBezTo>
                  <a:pt x="175931" y="-9990"/>
                  <a:pt x="458358" y="-11990"/>
                  <a:pt x="546957" y="33410"/>
                </a:cubicBezTo>
                <a:cubicBezTo>
                  <a:pt x="635556" y="78810"/>
                  <a:pt x="631492" y="212566"/>
                  <a:pt x="635195" y="304935"/>
                </a:cubicBezTo>
                <a:cubicBezTo>
                  <a:pt x="638898" y="397304"/>
                  <a:pt x="672952" y="546737"/>
                  <a:pt x="569176" y="587622"/>
                </a:cubicBezTo>
                <a:cubicBezTo>
                  <a:pt x="465400" y="628507"/>
                  <a:pt x="24082" y="670068"/>
                  <a:pt x="12537" y="550244"/>
                </a:cubicBezTo>
                <a:cubicBezTo>
                  <a:pt x="992" y="430420"/>
                  <a:pt x="-4426" y="210669"/>
                  <a:pt x="4334" y="102019"/>
                </a:cubicBezTo>
              </a:path>
            </a:pathLst>
          </a:custGeom>
          <a:solidFill>
            <a:schemeClr val="lt1"/>
          </a:solidFill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60" name="Google Shape;260;p13"/>
          <p:cNvCxnSpPr/>
          <p:nvPr/>
        </p:nvCxnSpPr>
        <p:spPr>
          <a:xfrm>
            <a:off x="7606938" y="4824865"/>
            <a:ext cx="265176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61" name="Google Shape;261;p13"/>
          <p:cNvGrpSpPr/>
          <p:nvPr/>
        </p:nvGrpSpPr>
        <p:grpSpPr>
          <a:xfrm>
            <a:off x="6679594" y="4334223"/>
            <a:ext cx="407289" cy="469028"/>
            <a:chOff x="5844088" y="2600655"/>
            <a:chExt cx="536347" cy="617650"/>
          </a:xfrm>
        </p:grpSpPr>
        <p:grpSp>
          <p:nvGrpSpPr>
            <p:cNvPr id="262" name="Google Shape;262;p13"/>
            <p:cNvGrpSpPr/>
            <p:nvPr/>
          </p:nvGrpSpPr>
          <p:grpSpPr>
            <a:xfrm rot="8489641">
              <a:off x="6013992" y="2653092"/>
              <a:ext cx="216000" cy="558721"/>
              <a:chOff x="6011031" y="2540000"/>
              <a:chExt cx="242182" cy="626447"/>
            </a:xfrm>
          </p:grpSpPr>
          <p:sp>
            <p:nvSpPr>
              <p:cNvPr id="263" name="Google Shape;263;p13"/>
              <p:cNvSpPr/>
              <p:nvPr/>
            </p:nvSpPr>
            <p:spPr>
              <a:xfrm>
                <a:off x="6019800" y="2540000"/>
                <a:ext cx="217195" cy="201788"/>
              </a:xfrm>
              <a:custGeom>
                <a:avLst/>
                <a:gdLst/>
                <a:ahLst/>
                <a:cxnLst/>
                <a:rect l="l" t="t" r="r" b="b"/>
                <a:pathLst>
                  <a:path w="217195" h="201788" extrusionOk="0">
                    <a:moveTo>
                      <a:pt x="114300" y="0"/>
                    </a:moveTo>
                    <a:cubicBezTo>
                      <a:pt x="170391" y="82550"/>
                      <a:pt x="226483" y="165100"/>
                      <a:pt x="215900" y="190500"/>
                    </a:cubicBezTo>
                    <a:cubicBezTo>
                      <a:pt x="143933" y="190500"/>
                      <a:pt x="19050" y="215900"/>
                      <a:pt x="0" y="190500"/>
                    </a:cubicBezTo>
                    <a:lnTo>
                      <a:pt x="114300" y="0"/>
                    </a:lnTo>
                    <a:close/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6011031" y="2721948"/>
                <a:ext cx="242182" cy="444499"/>
              </a:xfrm>
              <a:custGeom>
                <a:avLst/>
                <a:gdLst/>
                <a:ahLst/>
                <a:cxnLst/>
                <a:rect l="l" t="t" r="r" b="b"/>
                <a:pathLst>
                  <a:path w="215900" h="444500" extrusionOk="0">
                    <a:moveTo>
                      <a:pt x="12700" y="12700"/>
                    </a:moveTo>
                    <a:lnTo>
                      <a:pt x="0" y="444500"/>
                    </a:lnTo>
                    <a:lnTo>
                      <a:pt x="215900" y="419100"/>
                    </a:lnTo>
                    <a:lnTo>
                      <a:pt x="215900" y="0"/>
                    </a:lnTo>
                    <a:lnTo>
                      <a:pt x="215900" y="0"/>
                    </a:ln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6100118" y="2572406"/>
                <a:ext cx="63900" cy="59367"/>
              </a:xfrm>
              <a:custGeom>
                <a:avLst/>
                <a:gdLst/>
                <a:ahLst/>
                <a:cxnLst/>
                <a:rect l="l" t="t" r="r" b="b"/>
                <a:pathLst>
                  <a:path w="217195" h="201788" extrusionOk="0">
                    <a:moveTo>
                      <a:pt x="114300" y="0"/>
                    </a:moveTo>
                    <a:cubicBezTo>
                      <a:pt x="170391" y="82550"/>
                      <a:pt x="226483" y="165100"/>
                      <a:pt x="215900" y="190500"/>
                    </a:cubicBezTo>
                    <a:cubicBezTo>
                      <a:pt x="143933" y="190500"/>
                      <a:pt x="19050" y="215900"/>
                      <a:pt x="0" y="190500"/>
                    </a:cubicBezTo>
                    <a:lnTo>
                      <a:pt x="114300" y="0"/>
                    </a:lnTo>
                    <a:close/>
                  </a:path>
                </a:pathLst>
              </a:custGeom>
              <a:solidFill>
                <a:srgbClr val="001A4B"/>
              </a:solidFill>
              <a:ln w="254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266" name="Google Shape;266;p13"/>
            <p:cNvSpPr/>
            <p:nvPr/>
          </p:nvSpPr>
          <p:spPr>
            <a:xfrm>
              <a:off x="5844088" y="2600655"/>
              <a:ext cx="181940" cy="195184"/>
            </a:xfrm>
            <a:custGeom>
              <a:avLst/>
              <a:gdLst/>
              <a:ahLst/>
              <a:cxnLst/>
              <a:rect l="l" t="t" r="r" b="b"/>
              <a:pathLst>
                <a:path w="152447" h="148552" extrusionOk="0">
                  <a:moveTo>
                    <a:pt x="41916" y="148552"/>
                  </a:moveTo>
                  <a:cubicBezTo>
                    <a:pt x="15957" y="131804"/>
                    <a:pt x="-6493" y="112508"/>
                    <a:pt x="1722" y="88262"/>
                  </a:cubicBezTo>
                  <a:cubicBezTo>
                    <a:pt x="9937" y="64016"/>
                    <a:pt x="66084" y="12286"/>
                    <a:pt x="91205" y="3075"/>
                  </a:cubicBezTo>
                  <a:cubicBezTo>
                    <a:pt x="116326" y="-6136"/>
                    <a:pt x="144911" y="5782"/>
                    <a:pt x="152447" y="32996"/>
                  </a:cubicBez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67" name="Google Shape;267;p13"/>
          <p:cNvSpPr/>
          <p:nvPr/>
        </p:nvSpPr>
        <p:spPr>
          <a:xfrm>
            <a:off x="6505133" y="5252287"/>
            <a:ext cx="690931" cy="675624"/>
          </a:xfrm>
          <a:custGeom>
            <a:avLst/>
            <a:gdLst/>
            <a:ahLst/>
            <a:cxnLst/>
            <a:rect l="l" t="t" r="r" b="b"/>
            <a:pathLst>
              <a:path w="643466" h="629209" extrusionOk="0">
                <a:moveTo>
                  <a:pt x="103603" y="32533"/>
                </a:moveTo>
                <a:cubicBezTo>
                  <a:pt x="175931" y="-9990"/>
                  <a:pt x="458358" y="-11990"/>
                  <a:pt x="546957" y="33410"/>
                </a:cubicBezTo>
                <a:cubicBezTo>
                  <a:pt x="635556" y="78810"/>
                  <a:pt x="631492" y="212566"/>
                  <a:pt x="635195" y="304935"/>
                </a:cubicBezTo>
                <a:cubicBezTo>
                  <a:pt x="638898" y="397304"/>
                  <a:pt x="672952" y="546737"/>
                  <a:pt x="569176" y="587622"/>
                </a:cubicBezTo>
                <a:cubicBezTo>
                  <a:pt x="465400" y="628507"/>
                  <a:pt x="24082" y="670068"/>
                  <a:pt x="12537" y="550244"/>
                </a:cubicBezTo>
                <a:cubicBezTo>
                  <a:pt x="992" y="430420"/>
                  <a:pt x="-4426" y="210669"/>
                  <a:pt x="4334" y="102019"/>
                </a:cubicBezTo>
              </a:path>
            </a:pathLst>
          </a:custGeom>
          <a:solidFill>
            <a:schemeClr val="lt1"/>
          </a:solidFill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68" name="Google Shape;268;p13"/>
          <p:cNvCxnSpPr/>
          <p:nvPr/>
        </p:nvCxnSpPr>
        <p:spPr>
          <a:xfrm>
            <a:off x="7606938" y="5865354"/>
            <a:ext cx="265176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69" name="Google Shape;269;p13"/>
          <p:cNvGrpSpPr/>
          <p:nvPr/>
        </p:nvGrpSpPr>
        <p:grpSpPr>
          <a:xfrm>
            <a:off x="6617074" y="5426068"/>
            <a:ext cx="438610" cy="391672"/>
            <a:chOff x="4577745" y="4336117"/>
            <a:chExt cx="557229" cy="497597"/>
          </a:xfrm>
        </p:grpSpPr>
        <p:sp>
          <p:nvSpPr>
            <p:cNvPr id="270" name="Google Shape;270;p13"/>
            <p:cNvSpPr/>
            <p:nvPr/>
          </p:nvSpPr>
          <p:spPr>
            <a:xfrm>
              <a:off x="4577745" y="4392897"/>
              <a:ext cx="557229" cy="440817"/>
            </a:xfrm>
            <a:custGeom>
              <a:avLst/>
              <a:gdLst/>
              <a:ahLst/>
              <a:cxnLst/>
              <a:rect l="l" t="t" r="r" b="b"/>
              <a:pathLst>
                <a:path w="557229" h="440817" extrusionOk="0">
                  <a:moveTo>
                    <a:pt x="26945" y="307480"/>
                  </a:moveTo>
                  <a:cubicBezTo>
                    <a:pt x="-4400" y="327178"/>
                    <a:pt x="-12123" y="397479"/>
                    <a:pt x="23898" y="415479"/>
                  </a:cubicBezTo>
                  <a:cubicBezTo>
                    <a:pt x="59919" y="433479"/>
                    <a:pt x="158852" y="462132"/>
                    <a:pt x="243071" y="415479"/>
                  </a:cubicBezTo>
                  <a:cubicBezTo>
                    <a:pt x="327290" y="368826"/>
                    <a:pt x="484630" y="203984"/>
                    <a:pt x="529210" y="135560"/>
                  </a:cubicBezTo>
                  <a:cubicBezTo>
                    <a:pt x="573790" y="67136"/>
                    <a:pt x="563422" y="-22023"/>
                    <a:pt x="510549" y="4932"/>
                  </a:cubicBezTo>
                  <a:cubicBezTo>
                    <a:pt x="457676" y="31887"/>
                    <a:pt x="292570" y="246866"/>
                    <a:pt x="211969" y="297291"/>
                  </a:cubicBezTo>
                  <a:cubicBezTo>
                    <a:pt x="131368" y="347716"/>
                    <a:pt x="58290" y="287782"/>
                    <a:pt x="26945" y="307480"/>
                  </a:cubicBezTo>
                  <a:close/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4611655" y="4336117"/>
              <a:ext cx="513962" cy="482779"/>
            </a:xfrm>
            <a:custGeom>
              <a:avLst/>
              <a:gdLst/>
              <a:ahLst/>
              <a:cxnLst/>
              <a:rect l="l" t="t" r="r" b="b"/>
              <a:pathLst>
                <a:path w="513962" h="482779" extrusionOk="0">
                  <a:moveTo>
                    <a:pt x="154895" y="482779"/>
                  </a:moveTo>
                  <a:cubicBezTo>
                    <a:pt x="158062" y="428869"/>
                    <a:pt x="144044" y="389430"/>
                    <a:pt x="139944" y="382792"/>
                  </a:cubicBezTo>
                  <a:cubicBezTo>
                    <a:pt x="135844" y="376154"/>
                    <a:pt x="-3014" y="379542"/>
                    <a:pt x="50" y="361546"/>
                  </a:cubicBezTo>
                  <a:cubicBezTo>
                    <a:pt x="3114" y="343550"/>
                    <a:pt x="235478" y="84729"/>
                    <a:pt x="321130" y="30610"/>
                  </a:cubicBezTo>
                  <a:cubicBezTo>
                    <a:pt x="406782" y="-23509"/>
                    <a:pt x="459015" y="4173"/>
                    <a:pt x="513962" y="36830"/>
                  </a:cubicBez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72" name="Google Shape;272;p13"/>
          <p:cNvSpPr/>
          <p:nvPr/>
        </p:nvSpPr>
        <p:spPr>
          <a:xfrm flipH="1">
            <a:off x="9343390" y="819624"/>
            <a:ext cx="1354911" cy="591052"/>
          </a:xfrm>
          <a:custGeom>
            <a:avLst/>
            <a:gdLst/>
            <a:ahLst/>
            <a:cxnLst/>
            <a:rect l="l" t="t" r="r" b="b"/>
            <a:pathLst>
              <a:path w="5108590" h="2871537" extrusionOk="0">
                <a:moveTo>
                  <a:pt x="3108161" y="0"/>
                </a:moveTo>
                <a:cubicBezTo>
                  <a:pt x="3475013" y="0"/>
                  <a:pt x="3798453" y="146705"/>
                  <a:pt x="3989444" y="400035"/>
                </a:cubicBezTo>
                <a:lnTo>
                  <a:pt x="4086693" y="563266"/>
                </a:lnTo>
                <a:lnTo>
                  <a:pt x="4131348" y="534900"/>
                </a:lnTo>
                <a:cubicBezTo>
                  <a:pt x="4215506" y="491765"/>
                  <a:pt x="4308032" y="465220"/>
                  <a:pt x="4405156" y="465220"/>
                </a:cubicBezTo>
                <a:cubicBezTo>
                  <a:pt x="4793652" y="465220"/>
                  <a:pt x="5108590" y="713796"/>
                  <a:pt x="5108590" y="1102292"/>
                </a:cubicBezTo>
                <a:cubicBezTo>
                  <a:pt x="5108590" y="1345102"/>
                  <a:pt x="4985568" y="1533256"/>
                  <a:pt x="4798453" y="1640226"/>
                </a:cubicBezTo>
                <a:lnTo>
                  <a:pt x="4794480" y="1642029"/>
                </a:lnTo>
                <a:lnTo>
                  <a:pt x="4815013" y="1704408"/>
                </a:lnTo>
                <a:cubicBezTo>
                  <a:pt x="4826338" y="1757563"/>
                  <a:pt x="4832286" y="1813617"/>
                  <a:pt x="4832286" y="1872313"/>
                </a:cubicBezTo>
                <a:cubicBezTo>
                  <a:pt x="4832286" y="2341883"/>
                  <a:pt x="4451624" y="2642334"/>
                  <a:pt x="3982054" y="2642334"/>
                </a:cubicBezTo>
                <a:cubicBezTo>
                  <a:pt x="3747269" y="2642334"/>
                  <a:pt x="3534711" y="2513997"/>
                  <a:pt x="3380849" y="2353576"/>
                </a:cubicBezTo>
                <a:lnTo>
                  <a:pt x="3379137" y="2351518"/>
                </a:lnTo>
                <a:lnTo>
                  <a:pt x="3307654" y="2471502"/>
                </a:lnTo>
                <a:cubicBezTo>
                  <a:pt x="3116662" y="2724832"/>
                  <a:pt x="2793223" y="2871537"/>
                  <a:pt x="2426371" y="2871537"/>
                </a:cubicBezTo>
                <a:cubicBezTo>
                  <a:pt x="1986149" y="2871537"/>
                  <a:pt x="1608440" y="2510590"/>
                  <a:pt x="1447099" y="2194760"/>
                </a:cubicBezTo>
                <a:lnTo>
                  <a:pt x="1418508" y="2124456"/>
                </a:lnTo>
                <a:lnTo>
                  <a:pt x="1325605" y="2190236"/>
                </a:lnTo>
                <a:cubicBezTo>
                  <a:pt x="1189907" y="2267812"/>
                  <a:pt x="1026321" y="2310063"/>
                  <a:pt x="850232" y="2310063"/>
                </a:cubicBezTo>
                <a:cubicBezTo>
                  <a:pt x="380662" y="2310063"/>
                  <a:pt x="0" y="1796716"/>
                  <a:pt x="0" y="1540042"/>
                </a:cubicBezTo>
                <a:cubicBezTo>
                  <a:pt x="0" y="1283368"/>
                  <a:pt x="380662" y="770021"/>
                  <a:pt x="850232" y="770021"/>
                </a:cubicBezTo>
                <a:cubicBezTo>
                  <a:pt x="908928" y="770021"/>
                  <a:pt x="966235" y="774716"/>
                  <a:pt x="1021583" y="783848"/>
                </a:cubicBezTo>
                <a:lnTo>
                  <a:pt x="1029246" y="785791"/>
                </a:lnTo>
                <a:lnTo>
                  <a:pt x="1026695" y="770021"/>
                </a:lnTo>
                <a:cubicBezTo>
                  <a:pt x="1026695" y="513347"/>
                  <a:pt x="1407357" y="0"/>
                  <a:pt x="1876927" y="0"/>
                </a:cubicBezTo>
                <a:cubicBezTo>
                  <a:pt x="2111712" y="0"/>
                  <a:pt x="2324270" y="75113"/>
                  <a:pt x="2478132" y="208922"/>
                </a:cubicBezTo>
                <a:lnTo>
                  <a:pt x="2500065" y="232394"/>
                </a:lnTo>
                <a:lnTo>
                  <a:pt x="2513944" y="219952"/>
                </a:lnTo>
                <a:cubicBezTo>
                  <a:pt x="2683567" y="90237"/>
                  <a:pt x="2888050" y="0"/>
                  <a:pt x="3108161" y="0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10280768" y="951866"/>
            <a:ext cx="1034600" cy="475413"/>
          </a:xfrm>
          <a:custGeom>
            <a:avLst/>
            <a:gdLst/>
            <a:ahLst/>
            <a:cxnLst/>
            <a:rect l="l" t="t" r="r" b="b"/>
            <a:pathLst>
              <a:path w="5108590" h="2871537" extrusionOk="0">
                <a:moveTo>
                  <a:pt x="3108161" y="0"/>
                </a:moveTo>
                <a:cubicBezTo>
                  <a:pt x="3475013" y="0"/>
                  <a:pt x="3798453" y="146705"/>
                  <a:pt x="3989444" y="400035"/>
                </a:cubicBezTo>
                <a:lnTo>
                  <a:pt x="4086693" y="563266"/>
                </a:lnTo>
                <a:lnTo>
                  <a:pt x="4131348" y="534900"/>
                </a:lnTo>
                <a:cubicBezTo>
                  <a:pt x="4215506" y="491765"/>
                  <a:pt x="4308032" y="465220"/>
                  <a:pt x="4405156" y="465220"/>
                </a:cubicBezTo>
                <a:cubicBezTo>
                  <a:pt x="4793652" y="465220"/>
                  <a:pt x="5108590" y="713796"/>
                  <a:pt x="5108590" y="1102292"/>
                </a:cubicBezTo>
                <a:cubicBezTo>
                  <a:pt x="5108590" y="1345102"/>
                  <a:pt x="4985568" y="1533256"/>
                  <a:pt x="4798453" y="1640226"/>
                </a:cubicBezTo>
                <a:lnTo>
                  <a:pt x="4794480" y="1642029"/>
                </a:lnTo>
                <a:lnTo>
                  <a:pt x="4815013" y="1704408"/>
                </a:lnTo>
                <a:cubicBezTo>
                  <a:pt x="4826338" y="1757563"/>
                  <a:pt x="4832286" y="1813617"/>
                  <a:pt x="4832286" y="1872313"/>
                </a:cubicBezTo>
                <a:cubicBezTo>
                  <a:pt x="4832286" y="2341883"/>
                  <a:pt x="4451624" y="2642334"/>
                  <a:pt x="3982054" y="2642334"/>
                </a:cubicBezTo>
                <a:cubicBezTo>
                  <a:pt x="3747269" y="2642334"/>
                  <a:pt x="3534711" y="2513997"/>
                  <a:pt x="3380849" y="2353576"/>
                </a:cubicBezTo>
                <a:lnTo>
                  <a:pt x="3379137" y="2351518"/>
                </a:lnTo>
                <a:lnTo>
                  <a:pt x="3307654" y="2471502"/>
                </a:lnTo>
                <a:cubicBezTo>
                  <a:pt x="3116662" y="2724832"/>
                  <a:pt x="2793223" y="2871537"/>
                  <a:pt x="2426371" y="2871537"/>
                </a:cubicBezTo>
                <a:cubicBezTo>
                  <a:pt x="1986149" y="2871537"/>
                  <a:pt x="1608440" y="2510590"/>
                  <a:pt x="1447099" y="2194760"/>
                </a:cubicBezTo>
                <a:lnTo>
                  <a:pt x="1418508" y="2124456"/>
                </a:lnTo>
                <a:lnTo>
                  <a:pt x="1325605" y="2190236"/>
                </a:lnTo>
                <a:cubicBezTo>
                  <a:pt x="1189907" y="2267812"/>
                  <a:pt x="1026321" y="2310063"/>
                  <a:pt x="850232" y="2310063"/>
                </a:cubicBezTo>
                <a:cubicBezTo>
                  <a:pt x="380662" y="2310063"/>
                  <a:pt x="0" y="1796716"/>
                  <a:pt x="0" y="1540042"/>
                </a:cubicBezTo>
                <a:cubicBezTo>
                  <a:pt x="0" y="1283368"/>
                  <a:pt x="380662" y="770021"/>
                  <a:pt x="850232" y="770021"/>
                </a:cubicBezTo>
                <a:cubicBezTo>
                  <a:pt x="908928" y="770021"/>
                  <a:pt x="966235" y="774716"/>
                  <a:pt x="1021583" y="783848"/>
                </a:cubicBezTo>
                <a:lnTo>
                  <a:pt x="1029246" y="785791"/>
                </a:lnTo>
                <a:lnTo>
                  <a:pt x="1026695" y="770021"/>
                </a:lnTo>
                <a:cubicBezTo>
                  <a:pt x="1026695" y="513347"/>
                  <a:pt x="1407357" y="0"/>
                  <a:pt x="1876927" y="0"/>
                </a:cubicBezTo>
                <a:cubicBezTo>
                  <a:pt x="2111712" y="0"/>
                  <a:pt x="2324270" y="75113"/>
                  <a:pt x="2478132" y="208922"/>
                </a:cubicBezTo>
                <a:lnTo>
                  <a:pt x="2500065" y="232394"/>
                </a:lnTo>
                <a:lnTo>
                  <a:pt x="2513944" y="219952"/>
                </a:lnTo>
                <a:cubicBezTo>
                  <a:pt x="2683567" y="90237"/>
                  <a:pt x="2888050" y="0"/>
                  <a:pt x="3108161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" name="Google Shape;274;p13"/>
          <p:cNvSpPr/>
          <p:nvPr/>
        </p:nvSpPr>
        <p:spPr>
          <a:xfrm rot="-536389">
            <a:off x="800906" y="1268691"/>
            <a:ext cx="1058724" cy="517289"/>
          </a:xfrm>
          <a:custGeom>
            <a:avLst/>
            <a:gdLst/>
            <a:ahLst/>
            <a:cxnLst/>
            <a:rect l="l" t="t" r="r" b="b"/>
            <a:pathLst>
              <a:path w="703" h="344" extrusionOk="0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5" name="Google Shape;275;p13"/>
          <p:cNvSpPr txBox="1"/>
          <p:nvPr/>
        </p:nvSpPr>
        <p:spPr>
          <a:xfrm>
            <a:off x="2855192" y="2194336"/>
            <a:ext cx="126192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0" u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目录</a:t>
            </a:r>
            <a:endParaRPr lang="zh-CN" sz="4000" b="0" u="none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13"/>
          <p:cNvSpPr txBox="1"/>
          <p:nvPr/>
        </p:nvSpPr>
        <p:spPr>
          <a:xfrm>
            <a:off x="7626532" y="2160179"/>
            <a:ext cx="26542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u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 数据测量</a:t>
            </a:r>
            <a:endParaRPr sz="2800" b="1" u="none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7606938" y="3242496"/>
            <a:ext cx="26542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u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数据分析</a:t>
            </a:r>
            <a:endParaRPr sz="2800" b="1" u="none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7626532" y="4282984"/>
            <a:ext cx="26542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u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</a:t>
            </a:r>
            <a:r>
              <a:rPr lang="zh-CN" sz="2800" b="1">
                <a:solidFill>
                  <a:schemeClr val="dk2"/>
                </a:solidFill>
              </a:rPr>
              <a:t>DEMO 演示</a:t>
            </a:r>
            <a:endParaRPr sz="2800" b="1" u="none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7630536" y="5350008"/>
            <a:ext cx="26542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u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4. </a:t>
            </a:r>
            <a:r>
              <a:rPr lang="zh-CN" sz="2800" b="1">
                <a:solidFill>
                  <a:schemeClr val="dk2"/>
                </a:solidFill>
              </a:rPr>
              <a:t>Q &amp; A</a:t>
            </a:r>
            <a:endParaRPr sz="2800" b="1" u="none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 thruBlk="1"/>
      </p:transition>
    </mc:Choice>
    <mc:Fallback>
      <p:transition spd="slow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 txBox="1"/>
          <p:nvPr>
            <p:ph type="title"/>
          </p:nvPr>
        </p:nvSpPr>
        <p:spPr>
          <a:xfrm>
            <a:off x="6106605" y="2169891"/>
            <a:ext cx="5160390" cy="1341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 panose="020B0604020202020204"/>
              <a:buNone/>
            </a:pPr>
            <a:r>
              <a:rPr lang="zh-CN"/>
              <a:t>THANK YOU</a:t>
            </a:r>
            <a:endParaRPr lang="zh-CN"/>
          </a:p>
        </p:txBody>
      </p:sp>
      <p:sp>
        <p:nvSpPr>
          <p:cNvPr id="403" name="Google Shape;403;p30"/>
          <p:cNvSpPr txBox="1"/>
          <p:nvPr>
            <p:ph type="body" idx="1"/>
          </p:nvPr>
        </p:nvSpPr>
        <p:spPr>
          <a:xfrm>
            <a:off x="6096000" y="3656013"/>
            <a:ext cx="5170488" cy="35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80"/>
              <a:buNone/>
            </a:pPr>
            <a:endParaRPr sz="148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3282676" y="3423943"/>
            <a:ext cx="5626648" cy="75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 panose="020B0604020202020204"/>
              <a:buNone/>
            </a:pPr>
            <a:r>
              <a:rPr lang="zh-CN" sz="3600"/>
              <a:t>数据测量</a:t>
            </a:r>
            <a:endParaRPr sz="3600"/>
          </a:p>
        </p:txBody>
      </p:sp>
      <p:sp>
        <p:nvSpPr>
          <p:cNvPr id="286" name="Google Shape;286;p14"/>
          <p:cNvSpPr txBox="1"/>
          <p:nvPr>
            <p:ph type="body" idx="1"/>
          </p:nvPr>
        </p:nvSpPr>
        <p:spPr>
          <a:xfrm>
            <a:off x="3282676" y="2577827"/>
            <a:ext cx="5626648" cy="75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</a:pPr>
            <a:r>
              <a:rPr lang="zh-CN" sz="3700"/>
              <a:t>PART 01</a:t>
            </a:r>
            <a:endParaRPr lang="zh-CN" sz="3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数据测量</a:t>
            </a:r>
            <a:r>
              <a:rPr lang="zh-CN"/>
              <a:t>——多来源</a:t>
            </a:r>
            <a:endParaRPr lang="zh-CN"/>
          </a:p>
        </p:txBody>
      </p:sp>
      <p:sp>
        <p:nvSpPr>
          <p:cNvPr id="293" name="Google Shape;293;p15"/>
          <p:cNvSpPr txBox="1"/>
          <p:nvPr>
            <p:ph type="body" idx="1"/>
          </p:nvPr>
        </p:nvSpPr>
        <p:spPr>
          <a:xfrm>
            <a:off x="907300" y="4883225"/>
            <a:ext cx="10515600" cy="13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</a:p>
          <a:p>
            <a:pPr marL="68580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</a:p>
        </p:txBody>
      </p:sp>
      <p:sp>
        <p:nvSpPr>
          <p:cNvPr id="294" name="Google Shape;294;p15"/>
          <p:cNvSpPr txBox="1"/>
          <p:nvPr/>
        </p:nvSpPr>
        <p:spPr>
          <a:xfrm>
            <a:off x="907300" y="1743475"/>
            <a:ext cx="10515600" cy="46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7F7F7F"/>
                </a:solidFill>
              </a:rPr>
              <a:t>（1）</a:t>
            </a:r>
            <a:r>
              <a:rPr lang="zh-CN" sz="2400">
                <a:solidFill>
                  <a:srgbClr val="7F7F7F"/>
                </a:solidFill>
              </a:rPr>
              <a:t>使用 nmap 对教育网中清华的 ip 进行扫描</a:t>
            </a:r>
            <a:endParaRPr sz="2400">
              <a:solidFill>
                <a:srgbClr val="7F7F7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7F7F7F"/>
                </a:solidFill>
              </a:rPr>
              <a:t>	    扫描示例：</a:t>
            </a:r>
            <a:endParaRPr sz="2400">
              <a:solidFill>
                <a:srgbClr val="7F7F7F"/>
              </a:solidFill>
            </a:endParaRPr>
          </a:p>
          <a:p>
            <a:pPr marL="1143000" marR="0" lvl="1" indent="-2667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 panose="020B0604020202020204"/>
              <a:buChar char="•"/>
            </a:pPr>
            <a:r>
              <a:rPr lang="zh-CN" sz="2400">
                <a:solidFill>
                  <a:srgbClr val="7F7F7F"/>
                </a:solidFill>
              </a:rPr>
              <a:t>nmap --host-timeout 60s -oX nmapinfo.xml 59.66.0.0/16</a:t>
            </a:r>
            <a:endParaRPr sz="2400">
              <a:solidFill>
                <a:srgbClr val="7F7F7F"/>
              </a:solidFill>
            </a:endParaRPr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7F7F7F"/>
                </a:solidFill>
              </a:rPr>
              <a:t>（2）利用censys的开放api</a:t>
            </a:r>
            <a:endParaRPr sz="2400">
              <a:solidFill>
                <a:srgbClr val="7F7F7F"/>
              </a:solidFill>
            </a:endParaRPr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3282676" y="3423943"/>
            <a:ext cx="5626648" cy="75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 panose="020B0604020202020204"/>
              <a:buNone/>
            </a:pPr>
            <a:r>
              <a:rPr lang="zh-CN" sz="3600"/>
              <a:t>数据分析</a:t>
            </a:r>
            <a:endParaRPr sz="3600"/>
          </a:p>
        </p:txBody>
      </p:sp>
      <p:sp>
        <p:nvSpPr>
          <p:cNvPr id="301" name="Google Shape;301;p16"/>
          <p:cNvSpPr txBox="1"/>
          <p:nvPr>
            <p:ph type="body" idx="1"/>
          </p:nvPr>
        </p:nvSpPr>
        <p:spPr>
          <a:xfrm>
            <a:off x="3282676" y="2577827"/>
            <a:ext cx="56265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</a:pPr>
            <a:r>
              <a:rPr lang="zh-CN" sz="3700"/>
              <a:t>PART 02</a:t>
            </a:r>
            <a:endParaRPr lang="zh-CN" sz="3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IP</a:t>
            </a:r>
            <a:endParaRPr lang="zh-CN"/>
          </a:p>
        </p:txBody>
      </p:sp>
      <p:pic>
        <p:nvPicPr>
          <p:cNvPr id="308" name="Google Shape;308;p17" descr="G:\大二上ver2\计算机网络管理\课程大作业\network_manage_bigwork\network_manage_bigwork\Project\data_process\statepiechart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23125" y="1766258"/>
            <a:ext cx="9870475" cy="4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>
            <p:ph type="body" idx="1"/>
          </p:nvPr>
        </p:nvSpPr>
        <p:spPr>
          <a:xfrm>
            <a:off x="838200" y="1825625"/>
            <a:ext cx="5587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zh-CN"/>
              <a:t>65536个IP中，有响应的有</a:t>
            </a:r>
            <a:r>
              <a:rPr lang="zh-CN" b="1"/>
              <a:t>3339</a:t>
            </a:r>
            <a:r>
              <a:rPr lang="zh-CN"/>
              <a:t>个（也就是被收集到nmapinfo.xml中的IP数量），占5.09%</a:t>
            </a:r>
            <a:endParaRPr lang="zh-CN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zh-CN"/>
              <a:t>有开放端口的IP数量为</a:t>
            </a:r>
            <a:r>
              <a:rPr lang="zh-CN" b="1"/>
              <a:t>1677</a:t>
            </a:r>
            <a:r>
              <a:rPr lang="zh-CN"/>
              <a:t>个，占有响应IP地址的50.22%。</a:t>
            </a:r>
            <a:endParaRPr lang="zh-CN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zh-CN"/>
              <a:t>扫描到的端口总数为</a:t>
            </a:r>
            <a:r>
              <a:rPr lang="zh-CN" b="1"/>
              <a:t>6899</a:t>
            </a:r>
            <a:r>
              <a:rPr lang="zh-CN"/>
              <a:t>个，端口状态共3种：open、filtered、closed。分别占比约53.3%、46.2%、0.5%</a:t>
            </a:r>
            <a:br>
              <a:rPr lang="zh-CN"/>
            </a:br>
            <a:endParaRPr lang="zh-CN"/>
          </a:p>
          <a:p>
            <a:pPr marL="68580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端口服务</a:t>
            </a:r>
            <a:endParaRPr lang="zh-CN"/>
          </a:p>
        </p:txBody>
      </p:sp>
      <p:sp>
        <p:nvSpPr>
          <p:cNvPr id="316" name="Google Shape;316;p1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zh-CN"/>
              <a:t>扫描到的端口的服务共</a:t>
            </a:r>
            <a:r>
              <a:rPr lang="zh-CN" b="1"/>
              <a:t>746</a:t>
            </a:r>
            <a:r>
              <a:rPr lang="zh-CN"/>
              <a:t>种</a:t>
            </a:r>
            <a:endParaRPr lang="zh-CN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zh-CN"/>
              <a:t>数量最多的是</a:t>
            </a:r>
            <a:r>
              <a:rPr lang="zh-CN" b="1"/>
              <a:t>telnet和snmp</a:t>
            </a:r>
            <a:r>
              <a:rPr lang="zh-CN"/>
              <a:t>，均超过了</a:t>
            </a:r>
            <a:r>
              <a:rPr lang="zh-CN" b="1"/>
              <a:t>1000个</a:t>
            </a:r>
            <a:r>
              <a:rPr lang="zh-CN"/>
              <a:t>；图中其他的服务数量均在100~200之间。</a:t>
            </a:r>
            <a:endParaRPr lang="zh-CN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zh-CN"/>
              <a:t>有几个端口数量特别多的ip（1000个）：</a:t>
            </a:r>
            <a:endParaRPr lang="zh-CN"/>
          </a:p>
          <a:p>
            <a:pPr marL="6858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zh-CN"/>
              <a:t>59.66.109.9</a:t>
            </a:r>
            <a:endParaRPr lang="zh-CN"/>
          </a:p>
          <a:p>
            <a:pPr marL="685800" lvl="1" indent="-266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zh-CN"/>
              <a:t>59.66.200.76</a:t>
            </a:r>
            <a:br>
              <a:rPr lang="zh-CN"/>
            </a:br>
            <a:endParaRPr lang="zh-CN"/>
          </a:p>
          <a:p>
            <a:pPr marL="68580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端口服务</a:t>
            </a:r>
            <a:endParaRPr lang="zh-CN"/>
          </a:p>
        </p:txBody>
      </p:sp>
      <p:pic>
        <p:nvPicPr>
          <p:cNvPr id="323" name="Google Shape;323;p19" descr="G:\大二上ver2\计算机网络管理\课程大作业\network_manage_bigwork\network_manage_bigwork\Project\data_process\service(colorful)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5575" y="1515175"/>
            <a:ext cx="11460851" cy="52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 panose="020B0604020202020204"/>
              <a:buNone/>
            </a:pPr>
            <a:r>
              <a:rPr lang="zh-CN"/>
              <a:t>版本问题——HTTP类</a:t>
            </a:r>
            <a:endParaRPr lang="zh-CN"/>
          </a:p>
        </p:txBody>
      </p:sp>
      <p:sp>
        <p:nvSpPr>
          <p:cNvPr id="330" name="Google Shape;330;p20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</a:p>
        </p:txBody>
      </p:sp>
      <p:pic>
        <p:nvPicPr>
          <p:cNvPr id="331" name="Google Shape;331;p20" descr="G:\大二上ver2\计算机网络管理\课程大作业\network_manage_bigwork\network_manage_bigwork\Project\data_process\http类端口数量（不含https）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03750" y="1436375"/>
            <a:ext cx="8784500" cy="54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1_Office 主题​​">
  <a:themeElements>
    <a:clrScheme name="自定义 61">
      <a:dk1>
        <a:srgbClr val="000000"/>
      </a:dk1>
      <a:lt1>
        <a:srgbClr val="FFFFFF"/>
      </a:lt1>
      <a:dk2>
        <a:srgbClr val="013596"/>
      </a:dk2>
      <a:lt2>
        <a:srgbClr val="E7E6E6"/>
      </a:lt2>
      <a:accent1>
        <a:srgbClr val="013596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WPS 演示</Application>
  <PresentationFormat/>
  <Paragraphs>82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Arial</vt:lpstr>
      <vt:lpstr>Calibri</vt:lpstr>
      <vt:lpstr>等线</vt:lpstr>
      <vt:lpstr>微软雅黑</vt:lpstr>
      <vt:lpstr>Arial Unicode MS</vt:lpstr>
      <vt:lpstr>1_Office 主题​​</vt:lpstr>
      <vt:lpstr>IP 检索系统</vt:lpstr>
      <vt:lpstr>PowerPoint 演示文稿</vt:lpstr>
      <vt:lpstr>数据测量</vt:lpstr>
      <vt:lpstr>数据测量——多来源</vt:lpstr>
      <vt:lpstr>数据分析</vt:lpstr>
      <vt:lpstr>IP</vt:lpstr>
      <vt:lpstr>端口服务</vt:lpstr>
      <vt:lpstr>端口服务</vt:lpstr>
      <vt:lpstr>版本问题——HTTP类</vt:lpstr>
      <vt:lpstr>版本问题——HTTP类</vt:lpstr>
      <vt:lpstr>版本问题——HTTP类</vt:lpstr>
      <vt:lpstr>版本问题——FTP类</vt:lpstr>
      <vt:lpstr>SSH 服务</vt:lpstr>
      <vt:lpstr>网络设备空闲程度</vt:lpstr>
      <vt:lpstr>PowerPoint 演示文稿</vt:lpstr>
      <vt:lpstr>DEMO演示</vt:lpstr>
      <vt:lpstr>PowerPoint 演示文稿</vt:lpstr>
      <vt:lpstr>PowerPoint 演示文稿</vt:lpstr>
      <vt:lpstr>Q &amp; 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多功能IP搜索</dc:title>
  <dc:creator/>
  <cp:lastModifiedBy>朝阳宝宝</cp:lastModifiedBy>
  <cp:revision>1</cp:revision>
  <dcterms:created xsi:type="dcterms:W3CDTF">2018-12-25T05:38:13Z</dcterms:created>
  <dcterms:modified xsi:type="dcterms:W3CDTF">2018-12-25T05:38:14Z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2052-11.1.0.8327</vt:lpwstr>
  </property>
</Properties>
</file>